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5" r:id="rId4"/>
    <p:sldId id="261" r:id="rId5"/>
    <p:sldId id="273" r:id="rId6"/>
    <p:sldId id="259" r:id="rId7"/>
    <p:sldId id="272" r:id="rId8"/>
    <p:sldId id="260" r:id="rId9"/>
    <p:sldId id="257" r:id="rId10"/>
    <p:sldId id="262" r:id="rId11"/>
    <p:sldId id="276" r:id="rId12"/>
    <p:sldId id="263" r:id="rId13"/>
    <p:sldId id="264" r:id="rId14"/>
    <p:sldId id="265" r:id="rId15"/>
    <p:sldId id="266" r:id="rId16"/>
    <p:sldId id="267" r:id="rId17"/>
    <p:sldId id="268" r:id="rId18"/>
    <p:sldId id="271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B16A2F1-B686-43B9-92D6-0553FBB0A8D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7AE2CC0-D1DD-4D77-AF22-C12F3E7B346F}" type="datetimeFigureOut">
              <a:rPr lang="en-US" smtClean="0"/>
              <a:t>7/6/2017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omantoso.org/" TargetMode="External"/><Relationship Id="rId7" Type="http://schemas.openxmlformats.org/officeDocument/2006/relationships/hyperlink" Target="http://www.federalregister.gov/" TargetMode="External"/><Relationship Id="rId2" Type="http://schemas.openxmlformats.org/officeDocument/2006/relationships/hyperlink" Target="http://uscode.house.gov/download/resources/USLM-User-Guid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fr.gov/" TargetMode="External"/><Relationship Id="rId5" Type="http://schemas.openxmlformats.org/officeDocument/2006/relationships/hyperlink" Target="http://www.govinfo.gov/" TargetMode="External"/><Relationship Id="rId4" Type="http://schemas.openxmlformats.org/officeDocument/2006/relationships/hyperlink" Target="http://www.oasis-open.org/committees/tc_home.php?wg_abbrev=legaldoc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scode.house.gov/download/resources/USLM-User-Guide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komantoso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asis-open.org/committees/tc_home.php?wg_abbrev=legaldoc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USLM Project</a:t>
            </a:r>
            <a:br>
              <a:rPr lang="en-US" dirty="0" smtClean="0"/>
            </a:br>
            <a:r>
              <a:rPr lang="en-US" sz="3600" dirty="0" smtClean="0"/>
              <a:t>with Congress and GPO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John Hyrum </a:t>
            </a:r>
            <a:r>
              <a:rPr lang="en-US" dirty="0" smtClean="0"/>
              <a:t>Martinez</a:t>
            </a:r>
          </a:p>
          <a:p>
            <a:r>
              <a:rPr lang="en-US" dirty="0" smtClean="0"/>
              <a:t>July 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5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in USLM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Goal:</a:t>
            </a:r>
            <a:r>
              <a:rPr lang="en-US" dirty="0" smtClean="0"/>
              <a:t> Convert </a:t>
            </a:r>
            <a:r>
              <a:rPr lang="en-US" dirty="0"/>
              <a:t>a subset of enrolled bills, public laws, and the Statutes at Large from GPO locator-coded text format into USLM XML </a:t>
            </a:r>
            <a:endParaRPr lang="en-US" dirty="0" smtClean="0"/>
          </a:p>
          <a:p>
            <a:r>
              <a:rPr lang="en-US" b="1" dirty="0" smtClean="0"/>
              <a:t>Dataset:</a:t>
            </a:r>
            <a:r>
              <a:rPr lang="en-US" dirty="0" smtClean="0"/>
              <a:t> </a:t>
            </a:r>
            <a:r>
              <a:rPr lang="en-US" dirty="0"/>
              <a:t>Enrolled Bills and Public Laws (113th Congress, 2013 forward), Statutes at Large (108th Congress, 2003 forward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Stakeholders:</a:t>
            </a:r>
            <a:r>
              <a:rPr lang="en-US" dirty="0" smtClean="0"/>
              <a:t> </a:t>
            </a:r>
            <a:r>
              <a:rPr lang="en-US" dirty="0"/>
              <a:t>GPO, House, Senate, OFR/NARA, Congressional Support Organizations</a:t>
            </a:r>
          </a:p>
          <a:p>
            <a:r>
              <a:rPr lang="en-US" b="1" dirty="0"/>
              <a:t>Development:</a:t>
            </a:r>
            <a:r>
              <a:rPr lang="en-US" dirty="0"/>
              <a:t> Contract award to </a:t>
            </a:r>
            <a:r>
              <a:rPr lang="en-US" dirty="0" err="1"/>
              <a:t>Xcential</a:t>
            </a:r>
            <a:r>
              <a:rPr lang="en-US" dirty="0"/>
              <a:t> in March 2017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pc="-5" dirty="0"/>
              <a:t>Lifecycle of </a:t>
            </a:r>
            <a:r>
              <a:rPr lang="en-US" sz="4000" dirty="0"/>
              <a:t>a </a:t>
            </a:r>
            <a:r>
              <a:rPr lang="en-US" sz="4000" spc="-5" dirty="0"/>
              <a:t>Legislative </a:t>
            </a:r>
            <a:r>
              <a:rPr lang="en-US" sz="4000" dirty="0" smtClean="0"/>
              <a:t>Provision</a:t>
            </a:r>
            <a:endParaRPr lang="en-US" sz="4000" dirty="0"/>
          </a:p>
        </p:txBody>
      </p:sp>
      <p:sp>
        <p:nvSpPr>
          <p:cNvPr id="5" name="object 4"/>
          <p:cNvSpPr/>
          <p:nvPr/>
        </p:nvSpPr>
        <p:spPr>
          <a:xfrm>
            <a:off x="1447800" y="1510940"/>
            <a:ext cx="5695950" cy="938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7800" y="2449723"/>
            <a:ext cx="5695949" cy="979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8"/>
          <p:cNvSpPr/>
          <p:nvPr/>
        </p:nvSpPr>
        <p:spPr>
          <a:xfrm>
            <a:off x="1447800" y="3406960"/>
            <a:ext cx="5695949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/>
          <p:cNvSpPr/>
          <p:nvPr/>
        </p:nvSpPr>
        <p:spPr>
          <a:xfrm>
            <a:off x="1447800" y="4377584"/>
            <a:ext cx="5695949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2"/>
          <p:cNvSpPr/>
          <p:nvPr/>
        </p:nvSpPr>
        <p:spPr>
          <a:xfrm>
            <a:off x="1447800" y="5355606"/>
            <a:ext cx="5695949" cy="9433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23026" y="639337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i="1" dirty="0"/>
              <a:t>Diagram version 1.0 Office of the Clerk, U.S. House of Representatives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052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in USLM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</a:t>
            </a:r>
            <a:r>
              <a:rPr lang="en-US" dirty="0"/>
              <a:t>a transform to convert enrolled bills, public laws, and Statutes at Large from GPO locator-coded text into USLM XML</a:t>
            </a:r>
          </a:p>
          <a:p>
            <a:r>
              <a:rPr lang="en-US" dirty="0" smtClean="0"/>
              <a:t>Integrate </a:t>
            </a:r>
            <a:r>
              <a:rPr lang="en-US" dirty="0"/>
              <a:t>the transform with </a:t>
            </a:r>
            <a:r>
              <a:rPr lang="en-US" dirty="0" err="1"/>
              <a:t>FDsys</a:t>
            </a:r>
            <a:r>
              <a:rPr lang="en-US" dirty="0"/>
              <a:t>/</a:t>
            </a:r>
            <a:r>
              <a:rPr lang="en-US" dirty="0" err="1"/>
              <a:t>govinfo</a:t>
            </a:r>
            <a:r>
              <a:rPr lang="en-US" dirty="0"/>
              <a:t> Processing</a:t>
            </a:r>
          </a:p>
          <a:p>
            <a:r>
              <a:rPr lang="en-US" dirty="0" smtClean="0"/>
              <a:t>Style </a:t>
            </a:r>
            <a:r>
              <a:rPr lang="en-US" dirty="0"/>
              <a:t>and present the XML</a:t>
            </a:r>
          </a:p>
          <a:p>
            <a:r>
              <a:rPr lang="en-US" dirty="0" smtClean="0"/>
              <a:t>Provide </a:t>
            </a:r>
            <a:r>
              <a:rPr lang="en-US" dirty="0"/>
              <a:t>access to the USLM XML via the </a:t>
            </a:r>
            <a:r>
              <a:rPr lang="en-US" dirty="0" err="1"/>
              <a:t>FDsys</a:t>
            </a:r>
            <a:r>
              <a:rPr lang="en-US" dirty="0"/>
              <a:t>/</a:t>
            </a:r>
            <a:r>
              <a:rPr lang="en-US" dirty="0" err="1"/>
              <a:t>govinfo</a:t>
            </a:r>
            <a:r>
              <a:rPr lang="en-US" dirty="0"/>
              <a:t> Bulk Data Repository</a:t>
            </a:r>
          </a:p>
        </p:txBody>
      </p:sp>
    </p:spTree>
    <p:extLst>
      <p:ext uri="{BB962C8B-B14F-4D97-AF65-F5344CB8AC3E}">
        <p14:creationId xmlns:p14="http://schemas.microsoft.com/office/powerpoint/2010/main" val="289668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in USLM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Promote </a:t>
            </a:r>
            <a:r>
              <a:rPr lang="en-US" dirty="0"/>
              <a:t>domestic interoperability among documents as they flow through the legislative </a:t>
            </a:r>
            <a:r>
              <a:rPr lang="en-US" dirty="0" smtClean="0"/>
              <a:t>cycle</a:t>
            </a:r>
            <a:endParaRPr lang="en-US" dirty="0"/>
          </a:p>
          <a:p>
            <a:r>
              <a:rPr lang="en-US" dirty="0" smtClean="0"/>
              <a:t>Promote </a:t>
            </a:r>
            <a:r>
              <a:rPr lang="en-US" dirty="0"/>
              <a:t>international interoperability with documents produced by parliaments </a:t>
            </a:r>
            <a:r>
              <a:rPr lang="en-US" dirty="0" smtClean="0"/>
              <a:t>world-wide</a:t>
            </a:r>
            <a:endParaRPr lang="en-US" dirty="0"/>
          </a:p>
          <a:p>
            <a:r>
              <a:rPr lang="en-US" dirty="0" smtClean="0"/>
              <a:t>Transition </a:t>
            </a:r>
            <a:r>
              <a:rPr lang="en-US" dirty="0"/>
              <a:t>the Legislative branch from current 1st Generation DTDs to 2nd Generation XML </a:t>
            </a:r>
            <a:r>
              <a:rPr lang="en-US" dirty="0" smtClean="0"/>
              <a:t>schema </a:t>
            </a:r>
            <a:endParaRPr lang="en-US" dirty="0"/>
          </a:p>
          <a:p>
            <a:r>
              <a:rPr lang="en-US" dirty="0" smtClean="0"/>
              <a:t>Validate </a:t>
            </a:r>
            <a:r>
              <a:rPr lang="en-US" dirty="0"/>
              <a:t>and, if necessary, extend the existing USLM schema for use in the entire legislative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 smtClean="0"/>
              <a:t>Non-disruptively </a:t>
            </a:r>
            <a:r>
              <a:rPr lang="en-US" dirty="0"/>
              <a:t>enhance existing processes at the House, Senate, GPO, and </a:t>
            </a:r>
            <a:r>
              <a:rPr lang="en-US" dirty="0" smtClean="0"/>
              <a:t>OFR 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in USLM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Continued -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/>
              <a:t>a USLM dataset to GPO for use in the Composition System Replacement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USLM dataset for potential projects to refresh the Bill-DTD </a:t>
            </a:r>
            <a:r>
              <a:rPr lang="en-US" dirty="0" err="1"/>
              <a:t>XMetal</a:t>
            </a:r>
            <a:r>
              <a:rPr lang="en-US" dirty="0"/>
              <a:t> editing </a:t>
            </a:r>
            <a:r>
              <a:rPr lang="en-US" dirty="0" smtClean="0"/>
              <a:t>environment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USLM dataset of laws to OLRC for use in the House Modernization </a:t>
            </a:r>
            <a:r>
              <a:rPr lang="en-US" dirty="0" smtClean="0"/>
              <a:t>Initiative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USLM dataset to the transparency community, vendor community, and the </a:t>
            </a:r>
            <a:r>
              <a:rPr lang="en-US" dirty="0" smtClean="0"/>
              <a:t>public 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7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 / CFR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Validate the USLM XML schema and tools in the Federal regulatory cycle and in GPO’s publishing processes</a:t>
            </a:r>
          </a:p>
          <a:p>
            <a:r>
              <a:rPr lang="en-US" b="1" dirty="0"/>
              <a:t>Dataset:</a:t>
            </a:r>
            <a:r>
              <a:rPr lang="en-US" dirty="0"/>
              <a:t> CFR Titles 5 – Administrative Personnel, 12 – Banks and Banking, 27 – Alcohol Tobacco Products and Firearms, and 40 – Protection of Environment (2016 forward); FR (2015 forward)</a:t>
            </a:r>
          </a:p>
          <a:p>
            <a:r>
              <a:rPr lang="en-US" b="1" dirty="0" smtClean="0"/>
              <a:t>Stakeholders</a:t>
            </a:r>
            <a:r>
              <a:rPr lang="en-US" b="1" dirty="0"/>
              <a:t>:</a:t>
            </a:r>
            <a:r>
              <a:rPr lang="en-US" dirty="0"/>
              <a:t> GPO, OFR/NARA, Regulatory Agencies</a:t>
            </a:r>
          </a:p>
          <a:p>
            <a:r>
              <a:rPr lang="en-US" b="1" dirty="0"/>
              <a:t>Development:</a:t>
            </a:r>
            <a:r>
              <a:rPr lang="en-US" dirty="0"/>
              <a:t> Contract award to </a:t>
            </a:r>
            <a:r>
              <a:rPr lang="en-US" dirty="0" err="1"/>
              <a:t>Xcential</a:t>
            </a:r>
            <a:r>
              <a:rPr lang="en-US" dirty="0"/>
              <a:t> in March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6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 / CFR Pilot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 </a:t>
            </a:r>
            <a:r>
              <a:rPr lang="en-US" dirty="0"/>
              <a:t>FR and CFR SGML into USLM XML including tagging of IBR, FR citations, NAICS codes, NEPA docs, effective dates, and significance determinations</a:t>
            </a:r>
          </a:p>
          <a:p>
            <a:r>
              <a:rPr lang="en-US" dirty="0" smtClean="0"/>
              <a:t>Integrate </a:t>
            </a:r>
            <a:r>
              <a:rPr lang="en-US" dirty="0"/>
              <a:t>the transform with </a:t>
            </a:r>
            <a:r>
              <a:rPr lang="en-US" dirty="0" err="1"/>
              <a:t>FDsys</a:t>
            </a:r>
            <a:r>
              <a:rPr lang="en-US" dirty="0"/>
              <a:t>/</a:t>
            </a:r>
            <a:r>
              <a:rPr lang="en-US" dirty="0" err="1"/>
              <a:t>govinfo</a:t>
            </a:r>
            <a:r>
              <a:rPr lang="en-US" dirty="0"/>
              <a:t> Processing</a:t>
            </a:r>
          </a:p>
          <a:p>
            <a:r>
              <a:rPr lang="en-US" dirty="0" smtClean="0"/>
              <a:t>Style </a:t>
            </a:r>
            <a:r>
              <a:rPr lang="en-US" dirty="0"/>
              <a:t>and present the XML 	</a:t>
            </a:r>
          </a:p>
          <a:p>
            <a:r>
              <a:rPr lang="en-US" dirty="0" smtClean="0"/>
              <a:t>Provide </a:t>
            </a:r>
            <a:r>
              <a:rPr lang="en-US" dirty="0"/>
              <a:t>access to the USLM XML via the </a:t>
            </a:r>
            <a:r>
              <a:rPr lang="en-US" dirty="0" err="1"/>
              <a:t>FDsys</a:t>
            </a:r>
            <a:r>
              <a:rPr lang="en-US" dirty="0"/>
              <a:t>/</a:t>
            </a:r>
            <a:r>
              <a:rPr lang="en-US" dirty="0" err="1"/>
              <a:t>govinfo</a:t>
            </a:r>
            <a:r>
              <a:rPr lang="en-US" dirty="0"/>
              <a:t> Bulk Data Repository</a:t>
            </a:r>
          </a:p>
          <a:p>
            <a:r>
              <a:rPr lang="en-US" dirty="0" smtClean="0"/>
              <a:t>Create </a:t>
            </a:r>
            <a:r>
              <a:rPr lang="en-US" dirty="0"/>
              <a:t>a prototype online display for the CFR that includes point-in-time and redlining functionality </a:t>
            </a:r>
          </a:p>
          <a:p>
            <a:r>
              <a:rPr lang="en-US" dirty="0" smtClean="0"/>
              <a:t>Create </a:t>
            </a:r>
            <a:r>
              <a:rPr lang="en-US" dirty="0"/>
              <a:t>a prototype of the </a:t>
            </a:r>
            <a:r>
              <a:rPr lang="en-US" dirty="0" smtClean="0"/>
              <a:t>List of Sections Affected (LSA) </a:t>
            </a:r>
            <a:r>
              <a:rPr lang="en-US" dirty="0"/>
              <a:t>using the FR data</a:t>
            </a:r>
          </a:p>
          <a:p>
            <a:r>
              <a:rPr lang="en-US" dirty="0" smtClean="0"/>
              <a:t>Create </a:t>
            </a:r>
            <a:r>
              <a:rPr lang="en-US" dirty="0"/>
              <a:t>a prototype XML editor for the CFR </a:t>
            </a:r>
          </a:p>
        </p:txBody>
      </p:sp>
    </p:spTree>
    <p:extLst>
      <p:ext uri="{BB962C8B-B14F-4D97-AF65-F5344CB8AC3E}">
        <p14:creationId xmlns:p14="http://schemas.microsoft.com/office/powerpoint/2010/main" val="281647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 / CFR Pilot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</a:t>
            </a:r>
            <a:r>
              <a:rPr lang="en-US" dirty="0"/>
              <a:t>interoperability among documents as they flow through the regulatory </a:t>
            </a:r>
            <a:r>
              <a:rPr lang="en-US" dirty="0" smtClean="0"/>
              <a:t>cycle</a:t>
            </a:r>
            <a:endParaRPr lang="en-US" dirty="0"/>
          </a:p>
          <a:p>
            <a:r>
              <a:rPr lang="en-US" dirty="0" smtClean="0"/>
              <a:t>Validate </a:t>
            </a:r>
            <a:r>
              <a:rPr lang="en-US" dirty="0"/>
              <a:t>and, if necessary, extend the existing USLM schema for use in the regulatory </a:t>
            </a:r>
            <a:r>
              <a:rPr lang="en-US" dirty="0" smtClean="0"/>
              <a:t>cycle</a:t>
            </a:r>
            <a:endParaRPr lang="en-US" dirty="0"/>
          </a:p>
          <a:p>
            <a:r>
              <a:rPr lang="en-US" dirty="0" smtClean="0"/>
              <a:t>Increase </a:t>
            </a:r>
            <a:r>
              <a:rPr lang="en-US" dirty="0"/>
              <a:t>the efficiency and accuracy of updating the CFR from regulations published in the </a:t>
            </a:r>
            <a:r>
              <a:rPr lang="en-US" dirty="0" smtClean="0"/>
              <a:t>FR 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USLM data set to support advanced delivery and presentation </a:t>
            </a:r>
            <a:r>
              <a:rPr lang="en-US" dirty="0" smtClean="0"/>
              <a:t>methods 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an initial set of tools for editors to navigate and work with the FR and CFR in </a:t>
            </a:r>
            <a:r>
              <a:rPr lang="en-US" dirty="0" smtClean="0"/>
              <a:t>USLM 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USLM dataset to GPO for use in the Composition System Replacement </a:t>
            </a:r>
            <a:r>
              <a:rPr lang="en-US" dirty="0" smtClean="0"/>
              <a:t>project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agile </a:t>
            </a:r>
            <a:r>
              <a:rPr lang="en-US" dirty="0"/>
              <a:t>Scrum with </a:t>
            </a:r>
            <a:r>
              <a:rPr lang="en-US" dirty="0" smtClean="0"/>
              <a:t>two-week sprints</a:t>
            </a:r>
          </a:p>
          <a:p>
            <a:r>
              <a:rPr lang="en-US" dirty="0" smtClean="0"/>
              <a:t>Currently </a:t>
            </a:r>
            <a:r>
              <a:rPr lang="en-US" dirty="0"/>
              <a:t>in </a:t>
            </a:r>
            <a:r>
              <a:rPr lang="en-US" dirty="0" smtClean="0"/>
              <a:t>Sprint </a:t>
            </a:r>
            <a:r>
              <a:rPr lang="en-US" dirty="0"/>
              <a:t>5 from </a:t>
            </a:r>
            <a:r>
              <a:rPr lang="en-US" dirty="0" smtClean="0"/>
              <a:t>July 3  </a:t>
            </a:r>
            <a:r>
              <a:rPr lang="en-US" dirty="0"/>
              <a:t>to </a:t>
            </a:r>
            <a:r>
              <a:rPr lang="en-US" dirty="0" smtClean="0"/>
              <a:t>July 14</a:t>
            </a:r>
            <a:endParaRPr lang="en-US" dirty="0"/>
          </a:p>
          <a:p>
            <a:r>
              <a:rPr lang="en-US" dirty="0" smtClean="0"/>
              <a:t>Mapping </a:t>
            </a:r>
            <a:r>
              <a:rPr lang="en-US" dirty="0"/>
              <a:t>GPO locator codes to USLM XML tags for enrolled bills </a:t>
            </a:r>
          </a:p>
          <a:p>
            <a:r>
              <a:rPr lang="en-US" dirty="0" smtClean="0"/>
              <a:t>Mapping </a:t>
            </a:r>
            <a:r>
              <a:rPr lang="en-US" dirty="0"/>
              <a:t>GPO SGML tags to USLM XML tags for the Federal Register </a:t>
            </a:r>
          </a:p>
          <a:p>
            <a:r>
              <a:rPr lang="en-US" dirty="0" smtClean="0"/>
              <a:t>Updating </a:t>
            </a:r>
            <a:r>
              <a:rPr lang="en-US" dirty="0"/>
              <a:t>the USLM schema to account for the structure and semantics of the FR and enrolled bills</a:t>
            </a:r>
          </a:p>
          <a:p>
            <a:r>
              <a:rPr lang="en-US" dirty="0" smtClean="0"/>
              <a:t>Updating </a:t>
            </a:r>
            <a:r>
              <a:rPr lang="en-US" dirty="0"/>
              <a:t>the existing OLRC U.S. Code locator to USLM transform to handle enrolled bills and the FR</a:t>
            </a:r>
          </a:p>
          <a:p>
            <a:r>
              <a:rPr lang="en-US" dirty="0" smtClean="0"/>
              <a:t>Creating </a:t>
            </a:r>
            <a:r>
              <a:rPr lang="en-US" dirty="0"/>
              <a:t>sample enrolled bill and FR USLM XML files for review by the House, Senate, GPO, and OFR</a:t>
            </a:r>
          </a:p>
          <a:p>
            <a:r>
              <a:rPr lang="en-US" dirty="0" smtClean="0"/>
              <a:t>Incorporating </a:t>
            </a:r>
            <a:r>
              <a:rPr lang="en-US" dirty="0"/>
              <a:t>feedback from the House, Senate, GPO, and OFR into iterative development sprints</a:t>
            </a:r>
          </a:p>
          <a:p>
            <a:r>
              <a:rPr lang="en-US" dirty="0" smtClean="0"/>
              <a:t>Interfacing </a:t>
            </a:r>
            <a:r>
              <a:rPr lang="en-US" dirty="0"/>
              <a:t>with GPO’s </a:t>
            </a:r>
            <a:r>
              <a:rPr lang="en-US" dirty="0" err="1"/>
              <a:t>govinfo</a:t>
            </a:r>
            <a:r>
              <a:rPr lang="en-US" dirty="0"/>
              <a:t> and Composition System </a:t>
            </a:r>
            <a:r>
              <a:rPr lang="en-US" dirty="0" smtClean="0"/>
              <a:t>Replacement </a:t>
            </a:r>
            <a:r>
              <a:rPr lang="en-US" dirty="0"/>
              <a:t>teams on integration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uscode.house.gov/download/resources/USLM-User-Guide.pdf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www.akomantoso.org</a:t>
            </a:r>
            <a:endParaRPr lang="en-US" dirty="0" smtClean="0"/>
          </a:p>
          <a:p>
            <a:r>
              <a:rPr lang="en-US" sz="1900" dirty="0">
                <a:hlinkClick r:id="rId4"/>
              </a:rPr>
              <a:t>www.oasis-open.org/committees/tc_home.php?wg_abbrev=legaldocml</a:t>
            </a:r>
            <a:endParaRPr lang="en-US" sz="19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www.govinfo.gov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www.ecfr.gov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www.federalregister.gov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7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USLM?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United States Legislative Markup</a:t>
            </a:r>
          </a:p>
          <a:p>
            <a:r>
              <a:rPr lang="en-US" dirty="0" smtClean="0"/>
              <a:t>An </a:t>
            </a:r>
            <a:r>
              <a:rPr lang="en-US" dirty="0"/>
              <a:t>XML information model designed to represent the legislation of United States </a:t>
            </a:r>
            <a:r>
              <a:rPr lang="en-US" dirty="0" smtClean="0"/>
              <a:t>Congress</a:t>
            </a:r>
          </a:p>
          <a:p>
            <a:r>
              <a:rPr lang="en-US" dirty="0" smtClean="0"/>
              <a:t>Initially designed for the United States Code</a:t>
            </a:r>
          </a:p>
          <a:p>
            <a:r>
              <a:rPr lang="en-US" dirty="0"/>
              <a:t>D</a:t>
            </a:r>
            <a:r>
              <a:rPr lang="en-US" dirty="0" smtClean="0"/>
              <a:t>esigned to be adaptable</a:t>
            </a:r>
          </a:p>
          <a:p>
            <a:r>
              <a:rPr lang="en-US" dirty="0" smtClean="0"/>
              <a:t>Open data format</a:t>
            </a:r>
          </a:p>
          <a:p>
            <a:r>
              <a:rPr lang="en-US" dirty="0" smtClean="0"/>
              <a:t>Compatible with international standards</a:t>
            </a:r>
          </a:p>
          <a:p>
            <a:r>
              <a:rPr lang="en-US" dirty="0" smtClean="0"/>
              <a:t>Legislative Branch XML Working Group manages the USLM schema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uscode.house.gov/download/resources/USLM-User-Guide.pdf</a:t>
            </a:r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1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2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Extensible Markup Language</a:t>
            </a:r>
          </a:p>
          <a:p>
            <a:r>
              <a:rPr lang="en-US" dirty="0" smtClean="0"/>
              <a:t>XML </a:t>
            </a:r>
            <a:r>
              <a:rPr lang="en-US" dirty="0"/>
              <a:t>is a markup language that </a:t>
            </a:r>
            <a:r>
              <a:rPr lang="en-US" dirty="0" smtClean="0"/>
              <a:t>defines a </a:t>
            </a:r>
            <a:r>
              <a:rPr lang="en-US" dirty="0"/>
              <a:t>set of rules for encoding documents </a:t>
            </a:r>
            <a:r>
              <a:rPr lang="en-US" dirty="0" smtClean="0"/>
              <a:t>in a </a:t>
            </a:r>
            <a:r>
              <a:rPr lang="en-US" dirty="0"/>
              <a:t>format that is both </a:t>
            </a:r>
            <a:r>
              <a:rPr lang="en-US" dirty="0" smtClean="0"/>
              <a:t>human-readable and machine-readable</a:t>
            </a:r>
          </a:p>
          <a:p>
            <a:r>
              <a:rPr lang="en-US" dirty="0" smtClean="0"/>
              <a:t>It contains Elements and Attributes for content</a:t>
            </a:r>
          </a:p>
          <a:p>
            <a:r>
              <a:rPr lang="en-US" dirty="0" smtClean="0"/>
              <a:t>It is verified by a DTD or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8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Akoma </a:t>
            </a:r>
            <a:r>
              <a:rPr lang="en-US" dirty="0" err="1" smtClean="0"/>
              <a:t>Ntoso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Akoma </a:t>
            </a:r>
            <a:r>
              <a:rPr lang="en-US" dirty="0" err="1"/>
              <a:t>Ntoso</a:t>
            </a:r>
            <a:r>
              <a:rPr lang="en-US" dirty="0"/>
              <a:t> </a:t>
            </a:r>
            <a:r>
              <a:rPr lang="en-US" dirty="0" smtClean="0"/>
              <a:t>defines </a:t>
            </a:r>
            <a:r>
              <a:rPr lang="en-US" dirty="0"/>
              <a:t>a set of simple technology-neutral electronic representations in XML format </a:t>
            </a:r>
            <a:r>
              <a:rPr lang="en-US" dirty="0" smtClean="0"/>
              <a:t>for </a:t>
            </a:r>
            <a:r>
              <a:rPr lang="en-US" dirty="0"/>
              <a:t>parliamentary, </a:t>
            </a:r>
            <a:r>
              <a:rPr lang="en-US" dirty="0" smtClean="0"/>
              <a:t>legislative, </a:t>
            </a:r>
            <a:r>
              <a:rPr lang="en-US" dirty="0"/>
              <a:t>and </a:t>
            </a:r>
            <a:r>
              <a:rPr lang="en-US" dirty="0" smtClean="0"/>
              <a:t>judicial documents</a:t>
            </a:r>
          </a:p>
          <a:p>
            <a:r>
              <a:rPr lang="en-US" dirty="0" smtClean="0"/>
              <a:t>It means “linked </a:t>
            </a:r>
            <a:r>
              <a:rPr lang="en-US" dirty="0"/>
              <a:t>hearts” in the Akan language of West </a:t>
            </a:r>
            <a:r>
              <a:rPr lang="en-US" dirty="0" smtClean="0"/>
              <a:t>Africa</a:t>
            </a:r>
          </a:p>
          <a:p>
            <a:r>
              <a:rPr lang="en-US" dirty="0" smtClean="0"/>
              <a:t>It is initiative </a:t>
            </a:r>
            <a:r>
              <a:rPr lang="en-US" dirty="0"/>
              <a:t>of “Africa </a:t>
            </a:r>
            <a:r>
              <a:rPr lang="en-US" dirty="0" err="1"/>
              <a:t>i</a:t>
            </a:r>
            <a:r>
              <a:rPr lang="en-US" dirty="0"/>
              <a:t>-Parliament Action Plan” </a:t>
            </a:r>
            <a:r>
              <a:rPr lang="en-US" dirty="0" smtClean="0"/>
              <a:t>a program of the United Nations Department of Economic and Social Affairs</a:t>
            </a:r>
          </a:p>
          <a:p>
            <a:r>
              <a:rPr lang="en-US" dirty="0" smtClean="0">
                <a:hlinkClick r:id="rId2"/>
              </a:rPr>
              <a:t>www.akomantoso.org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37796"/>
            <a:ext cx="1320635" cy="12698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4895671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Akoma </a:t>
            </a:r>
            <a:r>
              <a:rPr lang="en-US" dirty="0" err="1"/>
              <a:t>Ntoso</a:t>
            </a:r>
            <a:r>
              <a:rPr lang="en-US" dirty="0"/>
              <a:t> logo is symbol used by the Akan people of West Africa to represent understanding and agreement, “linked hearts” or Akoma </a:t>
            </a:r>
            <a:r>
              <a:rPr lang="en-US" dirty="0" err="1" smtClean="0"/>
              <a:t>Ntoso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9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Akoma </a:t>
            </a:r>
            <a:r>
              <a:rPr lang="en-US" dirty="0" err="1" smtClean="0"/>
              <a:t>Ntoso</a:t>
            </a:r>
            <a:r>
              <a:rPr lang="en-US" dirty="0"/>
              <a:t> </a:t>
            </a:r>
            <a:r>
              <a:rPr lang="en-US" dirty="0" smtClean="0"/>
              <a:t>for 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 smtClean="0"/>
              <a:t>access </a:t>
            </a:r>
            <a:r>
              <a:rPr lang="en-US" dirty="0"/>
              <a:t>requires the information to </a:t>
            </a:r>
            <a:r>
              <a:rPr lang="en-US" dirty="0" smtClean="0"/>
              <a:t>be described </a:t>
            </a:r>
            <a:r>
              <a:rPr lang="en-US" dirty="0"/>
              <a:t>and classified in a uniform and organized way so </a:t>
            </a:r>
            <a:r>
              <a:rPr lang="en-US" dirty="0" smtClean="0"/>
              <a:t>that</a:t>
            </a:r>
          </a:p>
          <a:p>
            <a:pPr lvl="1"/>
            <a:r>
              <a:rPr lang="en-US" dirty="0" smtClean="0"/>
              <a:t>content </a:t>
            </a:r>
            <a:r>
              <a:rPr lang="en-US" dirty="0"/>
              <a:t>is structured into meaningful elements that can be read and understood by software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content is made “machine </a:t>
            </a:r>
            <a:r>
              <a:rPr lang="en-US" dirty="0" smtClean="0"/>
              <a:t>readable”</a:t>
            </a:r>
          </a:p>
          <a:p>
            <a:pPr lvl="1"/>
            <a:r>
              <a:rPr lang="en-US" dirty="0" smtClean="0"/>
              <a:t>sophisticated </a:t>
            </a:r>
            <a:r>
              <a:rPr lang="en-US" dirty="0"/>
              <a:t>applications </a:t>
            </a:r>
            <a:r>
              <a:rPr lang="en-US" dirty="0" smtClean="0"/>
              <a:t>(more than </a:t>
            </a:r>
            <a:r>
              <a:rPr lang="en-US" dirty="0"/>
              <a:t>on-screen </a:t>
            </a:r>
            <a:r>
              <a:rPr lang="en-US" dirty="0" smtClean="0"/>
              <a:t>display) </a:t>
            </a:r>
            <a:r>
              <a:rPr lang="en-US" dirty="0"/>
              <a:t>are made </a:t>
            </a:r>
            <a:r>
              <a:rPr lang="en-US" dirty="0" smtClean="0"/>
              <a:t>possible</a:t>
            </a:r>
          </a:p>
        </p:txBody>
      </p:sp>
    </p:spTree>
    <p:extLst>
      <p:ext uri="{BB962C8B-B14F-4D97-AF65-F5344CB8AC3E}">
        <p14:creationId xmlns:p14="http://schemas.microsoft.com/office/powerpoint/2010/main" val="115409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Document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called </a:t>
            </a:r>
            <a:r>
              <a:rPr lang="en-US" dirty="0" err="1" smtClean="0"/>
              <a:t>LegalDocML</a:t>
            </a:r>
            <a:endParaRPr lang="en-US" dirty="0" smtClean="0"/>
          </a:p>
          <a:p>
            <a:r>
              <a:rPr lang="en-US" dirty="0" smtClean="0"/>
              <a:t>Proposed </a:t>
            </a:r>
            <a:r>
              <a:rPr lang="en-US" dirty="0"/>
              <a:t>standard by </a:t>
            </a:r>
            <a:r>
              <a:rPr lang="en-US" dirty="0" smtClean="0"/>
              <a:t>the Organization </a:t>
            </a:r>
            <a:r>
              <a:rPr lang="en-US" dirty="0"/>
              <a:t>for the Advancement of Structured Information </a:t>
            </a:r>
            <a:r>
              <a:rPr lang="en-US" dirty="0" smtClean="0"/>
              <a:t>Standards (OASIS)</a:t>
            </a:r>
            <a:endParaRPr lang="en-US" dirty="0"/>
          </a:p>
          <a:p>
            <a:r>
              <a:rPr lang="en-US" dirty="0" smtClean="0"/>
              <a:t>In final stages of adopting the standard</a:t>
            </a:r>
          </a:p>
          <a:p>
            <a:r>
              <a:rPr lang="en-US" dirty="0" smtClean="0"/>
              <a:t>It is the standardization of Akoma </a:t>
            </a:r>
            <a:r>
              <a:rPr lang="en-US" dirty="0" err="1" smtClean="0"/>
              <a:t>Ntoso</a:t>
            </a:r>
            <a:endParaRPr lang="en-US" dirty="0" smtClean="0"/>
          </a:p>
          <a:p>
            <a:r>
              <a:rPr lang="en-US" dirty="0" smtClean="0"/>
              <a:t>The terms Akoma </a:t>
            </a:r>
            <a:r>
              <a:rPr lang="en-US" dirty="0" err="1" smtClean="0"/>
              <a:t>Ntoso</a:t>
            </a:r>
            <a:r>
              <a:rPr lang="en-US" dirty="0" smtClean="0"/>
              <a:t> and </a:t>
            </a:r>
            <a:r>
              <a:rPr lang="en-US" dirty="0" err="1" smtClean="0"/>
              <a:t>LegalDocML</a:t>
            </a:r>
            <a:r>
              <a:rPr lang="en-US" dirty="0" smtClean="0"/>
              <a:t> are frequently used interchangeably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1900" dirty="0" smtClean="0">
                <a:hlinkClick r:id="rId2"/>
              </a:rPr>
              <a:t>www.oasis-open.org/committees/tc_home.php?wg_abbrev=legaldocml</a:t>
            </a:r>
            <a:endParaRPr lang="en-US" sz="1900" dirty="0" smtClean="0"/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2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Akoma </a:t>
            </a:r>
            <a:r>
              <a:rPr lang="en-US" dirty="0" err="1" smtClean="0"/>
              <a:t>Ntoso</a:t>
            </a:r>
            <a:r>
              <a:rPr lang="en-US" dirty="0" smtClean="0"/>
              <a:t> / USLM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514600" y="2743200"/>
            <a:ext cx="5257800" cy="297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" y="2209800"/>
            <a:ext cx="57150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1828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Akoma </a:t>
            </a:r>
            <a:r>
              <a:rPr lang="en-US" dirty="0" err="1" smtClean="0"/>
              <a:t>Ntoso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5715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USLM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51686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Unused parts of Akoma </a:t>
            </a:r>
            <a:r>
              <a:rPr lang="en-US" dirty="0" err="1" smtClean="0"/>
              <a:t>Ntoso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2300" y="3849469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Parts of Akoma </a:t>
            </a:r>
            <a:r>
              <a:rPr lang="en-US" dirty="0" err="1" smtClean="0"/>
              <a:t>Ntoso</a:t>
            </a:r>
            <a:r>
              <a:rPr lang="en-US" dirty="0" smtClean="0"/>
              <a:t> adapted to fit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38100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Extensions to Akoma </a:t>
            </a:r>
            <a:r>
              <a:rPr lang="en-US" dirty="0" err="1" smtClean="0"/>
              <a:t>Ntoso</a:t>
            </a:r>
            <a:r>
              <a:rPr lang="en-US" dirty="0" smtClean="0"/>
              <a:t> using generic elements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05934" y="639337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i="1" dirty="0" smtClean="0"/>
              <a:t>Based on a diagram by Grant </a:t>
            </a:r>
            <a:r>
              <a:rPr lang="en-US" sz="1100" i="1" dirty="0" err="1" smtClean="0"/>
              <a:t>Vergottini</a:t>
            </a:r>
            <a:r>
              <a:rPr lang="en-US" sz="1100" i="1" dirty="0" smtClean="0"/>
              <a:t>, </a:t>
            </a:r>
            <a:r>
              <a:rPr lang="en-US" sz="1100" i="1" dirty="0" err="1" smtClean="0"/>
              <a:t>Xcential</a:t>
            </a:r>
            <a:r>
              <a:rPr lang="en-US" sz="1100" i="1" dirty="0" smtClean="0"/>
              <a:t> Group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6203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USLM with Akoma </a:t>
            </a:r>
            <a:r>
              <a:rPr lang="en-US" dirty="0" err="1" smtClean="0"/>
              <a:t>Ntoso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USLM is compatible with Akoma </a:t>
            </a:r>
            <a:r>
              <a:rPr lang="en-US" dirty="0" err="1" smtClean="0"/>
              <a:t>Ntoso</a:t>
            </a:r>
            <a:r>
              <a:rPr lang="en-US" dirty="0" smtClean="0"/>
              <a:t> to the extent practicable</a:t>
            </a:r>
          </a:p>
          <a:p>
            <a:r>
              <a:rPr lang="en-US" dirty="0" smtClean="0"/>
              <a:t>The plan is to make USLM documents easily convertible to Akoma </a:t>
            </a:r>
            <a:r>
              <a:rPr lang="en-US" dirty="0" err="1" smtClean="0"/>
              <a:t>Ntoso</a:t>
            </a:r>
            <a:r>
              <a:rPr lang="en-US" dirty="0" smtClean="0"/>
              <a:t> for use outside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0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USLM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Projects</a:t>
            </a:r>
          </a:p>
          <a:p>
            <a:pPr lvl="1"/>
            <a:r>
              <a:rPr lang="en-US" dirty="0" smtClean="0"/>
              <a:t>Documents in USLM project</a:t>
            </a:r>
          </a:p>
          <a:p>
            <a:pPr lvl="1"/>
            <a:r>
              <a:rPr lang="en-US" dirty="0" smtClean="0"/>
              <a:t>Federal Register (FR) / Code of Federal Regulations (CFR) Pilot Project</a:t>
            </a:r>
            <a:endParaRPr lang="en-US" dirty="0"/>
          </a:p>
          <a:p>
            <a:r>
              <a:rPr lang="en-US" dirty="0" smtClean="0"/>
              <a:t>Both projects run in </a:t>
            </a:r>
            <a:r>
              <a:rPr lang="en-US" dirty="0" smtClean="0"/>
              <a:t>parallel</a:t>
            </a:r>
          </a:p>
          <a:p>
            <a:r>
              <a:rPr lang="en-US" dirty="0" smtClean="0"/>
              <a:t>Formally began in April 2017</a:t>
            </a:r>
          </a:p>
          <a:p>
            <a:r>
              <a:rPr lang="en-US" dirty="0" smtClean="0"/>
              <a:t>Scheduled to last one year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26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302</TotalTime>
  <Words>961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USLM Project with Congress and GPO</vt:lpstr>
      <vt:lpstr>What is USLM?</vt:lpstr>
      <vt:lpstr>XML Basics</vt:lpstr>
      <vt:lpstr>Akoma Ntoso</vt:lpstr>
      <vt:lpstr>Akoma Ntoso for Open Access</vt:lpstr>
      <vt:lpstr>Legal Document XML</vt:lpstr>
      <vt:lpstr>Akoma Ntoso / USLM</vt:lpstr>
      <vt:lpstr>USLM with Akoma Ntoso</vt:lpstr>
      <vt:lpstr>USLM Projects</vt:lpstr>
      <vt:lpstr>Documents in USLM</vt:lpstr>
      <vt:lpstr>Lifecycle of a Legislative Provision</vt:lpstr>
      <vt:lpstr>Documents in USLM Tasks</vt:lpstr>
      <vt:lpstr>Documents in USLM Objectives</vt:lpstr>
      <vt:lpstr>Documents in USLM Objectives</vt:lpstr>
      <vt:lpstr>FR / CFR Pilot</vt:lpstr>
      <vt:lpstr>FR / CFR Pilot Tasks</vt:lpstr>
      <vt:lpstr>FR / CFR Pilot Objectives</vt:lpstr>
      <vt:lpstr>Current Status</vt:lpstr>
      <vt:lpstr>More Information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USLM Project with Congress and GPO</dc:title>
  <dc:creator>jhmartinez</dc:creator>
  <cp:lastModifiedBy>jhmartinez</cp:lastModifiedBy>
  <cp:revision>29</cp:revision>
  <dcterms:created xsi:type="dcterms:W3CDTF">2017-06-29T21:37:59Z</dcterms:created>
  <dcterms:modified xsi:type="dcterms:W3CDTF">2017-07-06T21:08:24Z</dcterms:modified>
</cp:coreProperties>
</file>