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1" r:id="rId7"/>
    <p:sldId id="266"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5" d="100"/>
          <a:sy n="65" d="100"/>
        </p:scale>
        <p:origin x="68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09EC6A-C47B-4B4A-9318-2FF2FC161B0F}"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20218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9EC6A-C47B-4B4A-9318-2FF2FC161B0F}"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174106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9EC6A-C47B-4B4A-9318-2FF2FC161B0F}"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40012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09EC6A-C47B-4B4A-9318-2FF2FC161B0F}"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216638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9EC6A-C47B-4B4A-9318-2FF2FC161B0F}"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240141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09EC6A-C47B-4B4A-9318-2FF2FC161B0F}"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248271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09EC6A-C47B-4B4A-9318-2FF2FC161B0F}" type="datetimeFigureOut">
              <a:rPr lang="en-US" smtClean="0"/>
              <a:t>7/9/2017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131501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09EC6A-C47B-4B4A-9318-2FF2FC161B0F}" type="datetimeFigureOut">
              <a:rPr lang="en-US" smtClean="0"/>
              <a:t>7/9/2017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115524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EC6A-C47B-4B4A-9318-2FF2FC161B0F}" type="datetimeFigureOut">
              <a:rPr lang="en-US" smtClean="0"/>
              <a:t>7/9/2017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124169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09EC6A-C47B-4B4A-9318-2FF2FC161B0F}"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154851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09EC6A-C47B-4B4A-9318-2FF2FC161B0F}"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FCF7D-081A-4AE8-9A7A-8BAB10418C42}" type="slidenum">
              <a:rPr lang="en-US" smtClean="0"/>
              <a:t>‹#›</a:t>
            </a:fld>
            <a:endParaRPr lang="en-US"/>
          </a:p>
        </p:txBody>
      </p:sp>
    </p:spTree>
    <p:extLst>
      <p:ext uri="{BB962C8B-B14F-4D97-AF65-F5344CB8AC3E}">
        <p14:creationId xmlns:p14="http://schemas.microsoft.com/office/powerpoint/2010/main" val="324915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9EC6A-C47B-4B4A-9318-2FF2FC161B0F}" type="datetimeFigureOut">
              <a:rPr lang="en-US" smtClean="0"/>
              <a:t>7/9/2017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FCF7D-081A-4AE8-9A7A-8BAB10418C42}" type="slidenum">
              <a:rPr lang="en-US" smtClean="0"/>
              <a:t>‹#›</a:t>
            </a:fld>
            <a:endParaRPr lang="en-US"/>
          </a:p>
        </p:txBody>
      </p:sp>
    </p:spTree>
    <p:extLst>
      <p:ext uri="{BB962C8B-B14F-4D97-AF65-F5344CB8AC3E}">
        <p14:creationId xmlns:p14="http://schemas.microsoft.com/office/powerpoint/2010/main" val="376296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health.hawaii.gov/opppd/department-of-health-administrative-rules-title-11/"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Hawaii’s Administrative Rules Improvement Initiative</a:t>
            </a:r>
          </a:p>
        </p:txBody>
      </p:sp>
      <p:sp>
        <p:nvSpPr>
          <p:cNvPr id="3" name="Subtitle 2"/>
          <p:cNvSpPr>
            <a:spLocks noGrp="1"/>
          </p:cNvSpPr>
          <p:nvPr>
            <p:ph type="subTitle" idx="1"/>
          </p:nvPr>
        </p:nvSpPr>
        <p:spPr/>
        <p:txBody>
          <a:bodyPr>
            <a:normAutofit lnSpcReduction="10000"/>
          </a:bodyPr>
          <a:lstStyle/>
          <a:p>
            <a:r>
              <a:rPr lang="en-US" dirty="0"/>
              <a:t>National Association of Secretaries of State</a:t>
            </a:r>
          </a:p>
          <a:p>
            <a:r>
              <a:rPr lang="en-US" dirty="0"/>
              <a:t>Administrative Codes and Registers Section</a:t>
            </a:r>
          </a:p>
          <a:p>
            <a:r>
              <a:rPr lang="en-US" dirty="0"/>
              <a:t>Summer Conference 2017</a:t>
            </a:r>
          </a:p>
          <a:p>
            <a:r>
              <a:rPr lang="en-US" dirty="0"/>
              <a:t>Indianapolis, IN</a:t>
            </a:r>
          </a:p>
        </p:txBody>
      </p:sp>
    </p:spTree>
    <p:extLst>
      <p:ext uri="{BB962C8B-B14F-4D97-AF65-F5344CB8AC3E}">
        <p14:creationId xmlns:p14="http://schemas.microsoft.com/office/powerpoint/2010/main" val="4001240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OMG HELP</a:t>
            </a:r>
          </a:p>
        </p:txBody>
      </p:sp>
      <p:sp>
        <p:nvSpPr>
          <p:cNvPr id="5" name="Content Placeholder 4"/>
          <p:cNvSpPr>
            <a:spLocks noGrp="1"/>
          </p:cNvSpPr>
          <p:nvPr>
            <p:ph idx="1"/>
          </p:nvPr>
        </p:nvSpPr>
        <p:spPr/>
        <p:txBody>
          <a:bodyPr/>
          <a:lstStyle/>
          <a:p>
            <a:r>
              <a:rPr lang="en-US" dirty="0"/>
              <a:t>What is the optimal organizational structure?</a:t>
            </a:r>
          </a:p>
          <a:p>
            <a:r>
              <a:rPr lang="en-US" dirty="0"/>
              <a:t>What skills are the most and least transferrable?</a:t>
            </a:r>
          </a:p>
          <a:p>
            <a:r>
              <a:rPr lang="en-US" dirty="0"/>
              <a:t>What training is necessary?</a:t>
            </a:r>
          </a:p>
          <a:p>
            <a:r>
              <a:rPr lang="en-US" dirty="0"/>
              <a:t>How do you measure skill </a:t>
            </a:r>
            <a:r>
              <a:rPr lang="en-US"/>
              <a:t>and effectiveness? </a:t>
            </a:r>
            <a:endParaRPr lang="en-US" dirty="0"/>
          </a:p>
          <a:p>
            <a:r>
              <a:rPr lang="en-US" dirty="0"/>
              <a:t>What is the value-add to:</a:t>
            </a:r>
          </a:p>
          <a:p>
            <a:pPr lvl="1"/>
            <a:r>
              <a:rPr lang="en-US" dirty="0"/>
              <a:t>Centralization of drafting?</a:t>
            </a:r>
          </a:p>
          <a:p>
            <a:pPr lvl="1"/>
            <a:r>
              <a:rPr lang="en-US" dirty="0"/>
              <a:t>Distributed or federated drafting?</a:t>
            </a:r>
          </a:p>
          <a:p>
            <a:r>
              <a:rPr lang="en-US" dirty="0"/>
              <a:t>What are common tools of the trade?</a:t>
            </a:r>
          </a:p>
          <a:p>
            <a:endParaRPr lang="en-US" dirty="0"/>
          </a:p>
        </p:txBody>
      </p:sp>
    </p:spTree>
    <p:extLst>
      <p:ext uri="{BB962C8B-B14F-4D97-AF65-F5344CB8AC3E}">
        <p14:creationId xmlns:p14="http://schemas.microsoft.com/office/powerpoint/2010/main" val="81521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Mahalo.</a:t>
            </a:r>
          </a:p>
        </p:txBody>
      </p:sp>
      <p:sp>
        <p:nvSpPr>
          <p:cNvPr id="5" name="Text Placeholder 4"/>
          <p:cNvSpPr>
            <a:spLocks noGrp="1"/>
          </p:cNvSpPr>
          <p:nvPr>
            <p:ph type="body" idx="1"/>
          </p:nvPr>
        </p:nvSpPr>
        <p:spPr/>
        <p:txBody>
          <a:bodyPr>
            <a:normAutofit fontScale="92500" lnSpcReduction="20000"/>
          </a:bodyPr>
          <a:lstStyle/>
          <a:p>
            <a:r>
              <a:rPr lang="en-US" dirty="0"/>
              <a:t>Lorrin Kim</a:t>
            </a:r>
          </a:p>
          <a:p>
            <a:r>
              <a:rPr lang="en-US" dirty="0"/>
              <a:t>Chief, Office of Planning, Policy, and Program Development</a:t>
            </a:r>
          </a:p>
          <a:p>
            <a:r>
              <a:rPr lang="en-US" dirty="0"/>
              <a:t>Hawaii Department of Health</a:t>
            </a:r>
          </a:p>
          <a:p>
            <a:r>
              <a:rPr lang="en-US" dirty="0"/>
              <a:t>lorrin.kim@doh.hawaii.gov</a:t>
            </a:r>
          </a:p>
        </p:txBody>
      </p:sp>
    </p:spTree>
    <p:extLst>
      <p:ext uri="{BB962C8B-B14F-4D97-AF65-F5344CB8AC3E}">
        <p14:creationId xmlns:p14="http://schemas.microsoft.com/office/powerpoint/2010/main" val="420670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Aloha State: Fast Facts</a:t>
            </a:r>
          </a:p>
        </p:txBody>
      </p:sp>
      <p:sp>
        <p:nvSpPr>
          <p:cNvPr id="3" name="Content Placeholder 2"/>
          <p:cNvSpPr>
            <a:spLocks noGrp="1"/>
          </p:cNvSpPr>
          <p:nvPr>
            <p:ph idx="1"/>
          </p:nvPr>
        </p:nvSpPr>
        <p:spPr/>
        <p:txBody>
          <a:bodyPr/>
          <a:lstStyle/>
          <a:p>
            <a:r>
              <a:rPr lang="en-US" dirty="0"/>
              <a:t>Geography</a:t>
            </a:r>
          </a:p>
          <a:p>
            <a:pPr lvl="1"/>
            <a:r>
              <a:rPr lang="en-US" dirty="0"/>
              <a:t>Most isolated populated archipelago</a:t>
            </a:r>
          </a:p>
          <a:p>
            <a:pPr lvl="1"/>
            <a:r>
              <a:rPr lang="en-US" dirty="0"/>
              <a:t>8 inhabited islands</a:t>
            </a:r>
          </a:p>
          <a:p>
            <a:pPr lvl="1"/>
            <a:r>
              <a:rPr lang="en-US" dirty="0"/>
              <a:t>25% of US’ endangered species are only in Hawaii</a:t>
            </a:r>
          </a:p>
          <a:p>
            <a:r>
              <a:rPr lang="en-US" dirty="0"/>
              <a:t>Demographics</a:t>
            </a:r>
          </a:p>
          <a:p>
            <a:pPr lvl="1"/>
            <a:r>
              <a:rPr lang="en-US" dirty="0"/>
              <a:t>1.3 million resident and 8 million visitors</a:t>
            </a:r>
          </a:p>
          <a:p>
            <a:pPr lvl="1"/>
            <a:r>
              <a:rPr lang="en-US" dirty="0"/>
              <a:t>Minority-majority state since always</a:t>
            </a:r>
          </a:p>
          <a:p>
            <a:pPr lvl="1"/>
            <a:r>
              <a:rPr lang="en-US" dirty="0"/>
              <a:t>Highest per capita Spam consumption</a:t>
            </a:r>
          </a:p>
          <a:p>
            <a:pPr lvl="1"/>
            <a:r>
              <a:rPr lang="en-US" dirty="0"/>
              <a:t>Longest life span in US</a:t>
            </a:r>
          </a:p>
          <a:p>
            <a:pPr lvl="2"/>
            <a:r>
              <a:rPr lang="en-US" dirty="0"/>
              <a:t>Unless you are Native Hawaiian</a:t>
            </a:r>
          </a:p>
        </p:txBody>
      </p:sp>
      <p:pic>
        <p:nvPicPr>
          <p:cNvPr id="410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99" y="3746400"/>
            <a:ext cx="4074857" cy="27138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haka 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851" y="1542333"/>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9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Government</a:t>
            </a:r>
          </a:p>
        </p:txBody>
      </p:sp>
      <p:sp>
        <p:nvSpPr>
          <p:cNvPr id="3" name="Content Placeholder 2"/>
          <p:cNvSpPr>
            <a:spLocks noGrp="1"/>
          </p:cNvSpPr>
          <p:nvPr>
            <p:ph idx="1"/>
          </p:nvPr>
        </p:nvSpPr>
        <p:spPr/>
        <p:txBody>
          <a:bodyPr>
            <a:normAutofit fontScale="92500" lnSpcReduction="20000"/>
          </a:bodyPr>
          <a:lstStyle/>
          <a:p>
            <a:r>
              <a:rPr lang="en-US" dirty="0"/>
              <a:t>Statehood in 1959</a:t>
            </a:r>
          </a:p>
          <a:p>
            <a:pPr lvl="1"/>
            <a:r>
              <a:rPr lang="en-US" dirty="0"/>
              <a:t>Territory from 1898</a:t>
            </a:r>
          </a:p>
          <a:p>
            <a:pPr lvl="1"/>
            <a:r>
              <a:rPr lang="en-US" dirty="0"/>
              <a:t>Kingdom from 1795</a:t>
            </a:r>
          </a:p>
          <a:p>
            <a:pPr lvl="1"/>
            <a:r>
              <a:rPr lang="en-US" dirty="0"/>
              <a:t>Organized populations from 1200</a:t>
            </a:r>
          </a:p>
          <a:p>
            <a:r>
              <a:rPr lang="en-US" dirty="0"/>
              <a:t>Legislature</a:t>
            </a:r>
          </a:p>
          <a:p>
            <a:pPr lvl="1"/>
            <a:r>
              <a:rPr lang="en-US" dirty="0"/>
              <a:t>25 Senators</a:t>
            </a:r>
          </a:p>
          <a:p>
            <a:pPr lvl="1"/>
            <a:r>
              <a:rPr lang="en-US" dirty="0"/>
              <a:t>51 Representatives</a:t>
            </a:r>
          </a:p>
          <a:p>
            <a:pPr lvl="1"/>
            <a:r>
              <a:rPr lang="en-US" dirty="0"/>
              <a:t>Supermajority in both chambers</a:t>
            </a:r>
          </a:p>
          <a:p>
            <a:r>
              <a:rPr lang="en-US" dirty="0"/>
              <a:t>Executive</a:t>
            </a:r>
          </a:p>
          <a:p>
            <a:pPr lvl="1"/>
            <a:r>
              <a:rPr lang="en-US" dirty="0"/>
              <a:t>18 Cabinet agencies, plus Board of Education (Libraries) and University of Hawaii</a:t>
            </a:r>
          </a:p>
          <a:p>
            <a:pPr lvl="2"/>
            <a:r>
              <a:rPr lang="en-US" dirty="0"/>
              <a:t>Department of Health: public health, mental health, and environmental management</a:t>
            </a:r>
          </a:p>
          <a:p>
            <a:pPr lvl="1"/>
            <a:r>
              <a:rPr lang="en-US" dirty="0"/>
              <a:t>No Secretary of State</a:t>
            </a:r>
          </a:p>
          <a:p>
            <a:pPr lvl="2"/>
            <a:r>
              <a:rPr lang="en-US" dirty="0"/>
              <a:t>Lieutenant Governor is a limited analog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620" y="525780"/>
            <a:ext cx="5404900" cy="3039292"/>
          </a:xfrm>
          <a:prstGeom prst="rect">
            <a:avLst/>
          </a:prstGeom>
        </p:spPr>
      </p:pic>
    </p:spTree>
    <p:extLst>
      <p:ext uri="{BB962C8B-B14F-4D97-AF65-F5344CB8AC3E}">
        <p14:creationId xmlns:p14="http://schemas.microsoft.com/office/powerpoint/2010/main" val="76771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35" y="0"/>
            <a:ext cx="11295529" cy="6858000"/>
          </a:xfrm>
          <a:prstGeom prst="rect">
            <a:avLst/>
          </a:prstGeom>
        </p:spPr>
      </p:pic>
    </p:spTree>
    <p:extLst>
      <p:ext uri="{BB962C8B-B14F-4D97-AF65-F5344CB8AC3E}">
        <p14:creationId xmlns:p14="http://schemas.microsoft.com/office/powerpoint/2010/main" val="54203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Rules Policy Framework</a:t>
            </a:r>
          </a:p>
        </p:txBody>
      </p:sp>
      <p:sp>
        <p:nvSpPr>
          <p:cNvPr id="3" name="Content Placeholder 2"/>
          <p:cNvSpPr>
            <a:spLocks noGrp="1"/>
          </p:cNvSpPr>
          <p:nvPr>
            <p:ph idx="1"/>
          </p:nvPr>
        </p:nvSpPr>
        <p:spPr/>
        <p:txBody>
          <a:bodyPr>
            <a:normAutofit fontScale="92500"/>
          </a:bodyPr>
          <a:lstStyle/>
          <a:p>
            <a:r>
              <a:rPr lang="en-US" dirty="0"/>
              <a:t>Chapter 91 HRS</a:t>
            </a:r>
          </a:p>
          <a:p>
            <a:pPr lvl="1"/>
            <a:r>
              <a:rPr lang="en-US" dirty="0"/>
              <a:t>30 days notice of public hearing though comments are non-binding</a:t>
            </a:r>
          </a:p>
          <a:p>
            <a:pPr lvl="1"/>
            <a:r>
              <a:rPr lang="en-US" dirty="0"/>
              <a:t>Small Business Regulatory Review Board</a:t>
            </a:r>
          </a:p>
          <a:p>
            <a:pPr lvl="1"/>
            <a:r>
              <a:rPr lang="en-US" dirty="0"/>
              <a:t>Approval by the Governor</a:t>
            </a:r>
          </a:p>
          <a:p>
            <a:r>
              <a:rPr lang="en-US" dirty="0"/>
              <a:t>Section 201M-2 HRS</a:t>
            </a:r>
          </a:p>
          <a:p>
            <a:pPr lvl="1"/>
            <a:r>
              <a:rPr lang="en-US" dirty="0"/>
              <a:t>Small business impact determination and report by agency</a:t>
            </a:r>
          </a:p>
          <a:p>
            <a:r>
              <a:rPr lang="en-US" dirty="0"/>
              <a:t>Section 321-9 HRS</a:t>
            </a:r>
          </a:p>
          <a:p>
            <a:pPr lvl="1"/>
            <a:r>
              <a:rPr lang="en-US" dirty="0"/>
              <a:t>The department of health may adopt a seal and may adopt such rules and regulations as it may consider expedient for the conduct of its business.  The department may amend or revise such rules and regulations from time to time. </a:t>
            </a:r>
          </a:p>
          <a:p>
            <a:r>
              <a:rPr lang="en-US" dirty="0"/>
              <a:t>Administrative Directive 09-01</a:t>
            </a:r>
          </a:p>
        </p:txBody>
      </p:sp>
    </p:spTree>
    <p:extLst>
      <p:ext uri="{BB962C8B-B14F-4D97-AF65-F5344CB8AC3E}">
        <p14:creationId xmlns:p14="http://schemas.microsoft.com/office/powerpoint/2010/main" val="352613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468398854"/>
              </p:ext>
            </p:extLst>
          </p:nvPr>
        </p:nvGraphicFramePr>
        <p:xfrm>
          <a:off x="2138822" y="1652072"/>
          <a:ext cx="2914650" cy="3771900"/>
        </p:xfrm>
        <a:graphic>
          <a:graphicData uri="http://schemas.openxmlformats.org/presentationml/2006/ole">
            <mc:AlternateContent xmlns:mc="http://schemas.openxmlformats.org/markup-compatibility/2006">
              <mc:Choice xmlns:v="urn:schemas-microsoft-com:vml" Requires="v">
                <p:oleObj spid="_x0000_s1062" name="Acrobat Document" r:id="rId3" imgW="2914281" imgH="3771900" progId="Acrobat.Document.DC">
                  <p:embed/>
                </p:oleObj>
              </mc:Choice>
              <mc:Fallback>
                <p:oleObj name="Acrobat Document" r:id="rId3" imgW="2914281" imgH="3771900" progId="Acrobat.Document.DC">
                  <p:embed/>
                  <p:pic>
                    <p:nvPicPr>
                      <p:cNvPr id="0" name=""/>
                      <p:cNvPicPr/>
                      <p:nvPr/>
                    </p:nvPicPr>
                    <p:blipFill>
                      <a:blip r:embed="rId4"/>
                      <a:stretch>
                        <a:fillRect/>
                      </a:stretch>
                    </p:blipFill>
                    <p:spPr>
                      <a:xfrm>
                        <a:off x="2138822" y="1652072"/>
                        <a:ext cx="2914650" cy="3771900"/>
                      </a:xfrm>
                      <a:prstGeom prst="rect">
                        <a:avLst/>
                      </a:prstGeom>
                      <a:ln>
                        <a:solidFill>
                          <a:schemeClr val="accent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82148904"/>
              </p:ext>
            </p:extLst>
          </p:nvPr>
        </p:nvGraphicFramePr>
        <p:xfrm>
          <a:off x="6843559" y="1652072"/>
          <a:ext cx="2914650" cy="3771900"/>
        </p:xfrm>
        <a:graphic>
          <a:graphicData uri="http://schemas.openxmlformats.org/presentationml/2006/ole">
            <mc:AlternateContent xmlns:mc="http://schemas.openxmlformats.org/markup-compatibility/2006">
              <mc:Choice xmlns:v="urn:schemas-microsoft-com:vml" Requires="v">
                <p:oleObj spid="_x0000_s1063" name="Acrobat Document" r:id="rId5" imgW="2914281" imgH="3771900" progId="Acrobat.Document.DC">
                  <p:embed/>
                </p:oleObj>
              </mc:Choice>
              <mc:Fallback>
                <p:oleObj name="Acrobat Document" r:id="rId5" imgW="2914281" imgH="3771900" progId="Acrobat.Document.DC">
                  <p:embed/>
                  <p:pic>
                    <p:nvPicPr>
                      <p:cNvPr id="0" name=""/>
                      <p:cNvPicPr/>
                      <p:nvPr/>
                    </p:nvPicPr>
                    <p:blipFill>
                      <a:blip r:embed="rId6"/>
                      <a:stretch>
                        <a:fillRect/>
                      </a:stretch>
                    </p:blipFill>
                    <p:spPr>
                      <a:xfrm>
                        <a:off x="6843559" y="1652072"/>
                        <a:ext cx="2914650" cy="3771900"/>
                      </a:xfrm>
                      <a:prstGeom prst="rect">
                        <a:avLst/>
                      </a:prstGeom>
                      <a:ln>
                        <a:solidFill>
                          <a:schemeClr val="accent1"/>
                        </a:solidFill>
                      </a:ln>
                    </p:spPr>
                  </p:pic>
                </p:oleObj>
              </mc:Fallback>
            </mc:AlternateContent>
          </a:graphicData>
        </a:graphic>
      </p:graphicFrame>
      <p:sp>
        <p:nvSpPr>
          <p:cNvPr id="8" name="Rectangle 7"/>
          <p:cNvSpPr/>
          <p:nvPr/>
        </p:nvSpPr>
        <p:spPr>
          <a:xfrm>
            <a:off x="2138822" y="5716295"/>
            <a:ext cx="7553325" cy="646331"/>
          </a:xfrm>
          <a:prstGeom prst="rect">
            <a:avLst/>
          </a:prstGeom>
        </p:spPr>
        <p:txBody>
          <a:bodyPr wrap="square">
            <a:spAutoFit/>
          </a:bodyPr>
          <a:lstStyle/>
          <a:p>
            <a:r>
              <a:rPr lang="en-US" dirty="0">
                <a:hlinkClick r:id="rId7"/>
              </a:rPr>
              <a:t>http://health.hawaii.gov/opppd/department-of-health-administrative-rules-title-11/</a:t>
            </a:r>
            <a:endParaRPr lang="en-US" dirty="0"/>
          </a:p>
        </p:txBody>
      </p:sp>
      <p:sp>
        <p:nvSpPr>
          <p:cNvPr id="9" name="Title 8"/>
          <p:cNvSpPr>
            <a:spLocks noGrp="1"/>
          </p:cNvSpPr>
          <p:nvPr>
            <p:ph type="title"/>
          </p:nvPr>
        </p:nvSpPr>
        <p:spPr/>
        <p:txBody>
          <a:bodyPr/>
          <a:lstStyle/>
          <a:p>
            <a:r>
              <a:rPr lang="en-US" dirty="0"/>
              <a:t>Artifacts of Administrative Rule Making</a:t>
            </a:r>
          </a:p>
        </p:txBody>
      </p:sp>
    </p:spTree>
    <p:extLst>
      <p:ext uri="{BB962C8B-B14F-4D97-AF65-F5344CB8AC3E}">
        <p14:creationId xmlns:p14="http://schemas.microsoft.com/office/powerpoint/2010/main" val="323184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792103501"/>
              </p:ext>
            </p:extLst>
          </p:nvPr>
        </p:nvGraphicFramePr>
        <p:xfrm>
          <a:off x="1179871" y="371066"/>
          <a:ext cx="9981023" cy="6291263"/>
        </p:xfrm>
        <a:graphic>
          <a:graphicData uri="http://schemas.openxmlformats.org/presentationml/2006/ole">
            <mc:AlternateContent xmlns:mc="http://schemas.openxmlformats.org/markup-compatibility/2006">
              <mc:Choice xmlns:v="urn:schemas-microsoft-com:vml" Requires="v">
                <p:oleObj spid="_x0000_s2055" name="Document" r:id="rId3" imgW="9316400" imgH="6291432" progId="Word.Document.8">
                  <p:embed/>
                </p:oleObj>
              </mc:Choice>
              <mc:Fallback>
                <p:oleObj name="Document" r:id="rId3" imgW="9316400" imgH="6291432" progId="Word.Document.8">
                  <p:embed/>
                  <p:pic>
                    <p:nvPicPr>
                      <p:cNvPr id="0" name=""/>
                      <p:cNvPicPr/>
                      <p:nvPr/>
                    </p:nvPicPr>
                    <p:blipFill>
                      <a:blip r:embed="rId4"/>
                      <a:stretch>
                        <a:fillRect/>
                      </a:stretch>
                    </p:blipFill>
                    <p:spPr>
                      <a:xfrm>
                        <a:off x="1179871" y="371066"/>
                        <a:ext cx="9981023" cy="6291263"/>
                      </a:xfrm>
                      <a:prstGeom prst="rect">
                        <a:avLst/>
                      </a:prstGeom>
                    </p:spPr>
                  </p:pic>
                </p:oleObj>
              </mc:Fallback>
            </mc:AlternateContent>
          </a:graphicData>
        </a:graphic>
      </p:graphicFrame>
    </p:spTree>
    <p:extLst>
      <p:ext uri="{BB962C8B-B14F-4D97-AF65-F5344CB8AC3E}">
        <p14:creationId xmlns:p14="http://schemas.microsoft.com/office/powerpoint/2010/main" val="254460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66578080"/>
              </p:ext>
            </p:extLst>
          </p:nvPr>
        </p:nvGraphicFramePr>
        <p:xfrm>
          <a:off x="442453" y="376083"/>
          <a:ext cx="11334134" cy="6245192"/>
        </p:xfrm>
        <a:graphic>
          <a:graphicData uri="http://schemas.openxmlformats.org/drawingml/2006/table">
            <a:tbl>
              <a:tblPr firstRow="1" firstCol="1" bandRow="1">
                <a:tableStyleId>{5C22544A-7EE6-4342-B048-85BDC9FD1C3A}</a:tableStyleId>
              </a:tblPr>
              <a:tblGrid>
                <a:gridCol w="3777238">
                  <a:extLst>
                    <a:ext uri="{9D8B030D-6E8A-4147-A177-3AD203B41FA5}">
                      <a16:colId xmlns:a16="http://schemas.microsoft.com/office/drawing/2014/main" val="3027765435"/>
                    </a:ext>
                  </a:extLst>
                </a:gridCol>
                <a:gridCol w="4726395">
                  <a:extLst>
                    <a:ext uri="{9D8B030D-6E8A-4147-A177-3AD203B41FA5}">
                      <a16:colId xmlns:a16="http://schemas.microsoft.com/office/drawing/2014/main" val="1879573221"/>
                    </a:ext>
                  </a:extLst>
                </a:gridCol>
                <a:gridCol w="2830501">
                  <a:extLst>
                    <a:ext uri="{9D8B030D-6E8A-4147-A177-3AD203B41FA5}">
                      <a16:colId xmlns:a16="http://schemas.microsoft.com/office/drawing/2014/main" val="1550013778"/>
                    </a:ext>
                  </a:extLst>
                </a:gridCol>
              </a:tblGrid>
              <a:tr h="528566">
                <a:tc>
                  <a:txBody>
                    <a:bodyPr/>
                    <a:lstStyle/>
                    <a:p>
                      <a:pPr marL="0" marR="0">
                        <a:lnSpc>
                          <a:spcPct val="107000"/>
                        </a:lnSpc>
                        <a:spcBef>
                          <a:spcPts val="0"/>
                        </a:spcBef>
                        <a:spcAft>
                          <a:spcPts val="0"/>
                        </a:spcAft>
                      </a:pPr>
                      <a:r>
                        <a:rPr lang="en-US" sz="1600" dirty="0">
                          <a:effectLst/>
                        </a:rPr>
                        <a:t>Question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rPr>
                        <a:t>Summary of comments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rPr>
                        <a:t>Analysis</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extLst>
                  <a:ext uri="{0D108BD9-81ED-4DB2-BD59-A6C34878D82A}">
                    <a16:rowId xmlns:a16="http://schemas.microsoft.com/office/drawing/2014/main" val="407318547"/>
                  </a:ext>
                </a:extLst>
              </a:tr>
              <a:tr h="890705">
                <a:tc>
                  <a:txBody>
                    <a:bodyPr/>
                    <a:lstStyle/>
                    <a:p>
                      <a:pPr marL="342900" marR="0" lvl="0" indent="-342900">
                        <a:lnSpc>
                          <a:spcPct val="107000"/>
                        </a:lnSpc>
                        <a:spcBef>
                          <a:spcPts val="0"/>
                        </a:spcBef>
                        <a:spcAft>
                          <a:spcPts val="0"/>
                        </a:spcAft>
                        <a:buFont typeface="+mj-lt"/>
                        <a:buAutoNum type="arabicPeriod"/>
                      </a:pPr>
                      <a:r>
                        <a:rPr lang="en-US" sz="1600">
                          <a:effectLst/>
                        </a:rPr>
                        <a:t>Do you anticipate new rule writing or rule amendment/updating? 28 responded, 1 skipped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highlight>
                            <a:srgbClr val="FFFF00"/>
                          </a:highlight>
                        </a:rPr>
                        <a:t>24 yes = 85.71%</a:t>
                      </a:r>
                      <a:endParaRPr lang="en-US" sz="1600">
                        <a:effectLst/>
                      </a:endParaRPr>
                    </a:p>
                    <a:p>
                      <a:pPr marL="0" marR="0">
                        <a:lnSpc>
                          <a:spcPct val="107000"/>
                        </a:lnSpc>
                        <a:spcBef>
                          <a:spcPts val="0"/>
                        </a:spcBef>
                        <a:spcAft>
                          <a:spcPts val="0"/>
                        </a:spcAft>
                      </a:pPr>
                      <a:r>
                        <a:rPr lang="en-US" sz="1600">
                          <a:effectLst/>
                        </a:rPr>
                        <a:t>4 no = 14.29%</a:t>
                      </a:r>
                    </a:p>
                    <a:p>
                      <a:pPr marL="0" marR="0">
                        <a:lnSpc>
                          <a:spcPct val="107000"/>
                        </a:lnSpc>
                        <a:spcBef>
                          <a:spcPts val="0"/>
                        </a:spcBef>
                        <a:spcAft>
                          <a:spcPts val="0"/>
                        </a:spcAft>
                      </a:pPr>
                      <a:r>
                        <a:rPr lang="en-US" sz="1600">
                          <a:effectLst/>
                        </a:rPr>
                        <a:t>1 no response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rPr>
                        <a:t>85.71% responding have rules to promulgate.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extLst>
                  <a:ext uri="{0D108BD9-81ED-4DB2-BD59-A6C34878D82A}">
                    <a16:rowId xmlns:a16="http://schemas.microsoft.com/office/drawing/2014/main" val="1451678591"/>
                  </a:ext>
                </a:extLst>
              </a:tr>
              <a:tr h="665529">
                <a:tc>
                  <a:txBody>
                    <a:bodyPr/>
                    <a:lstStyle/>
                    <a:p>
                      <a:pPr marL="342900" marR="0" lvl="0" indent="-342900">
                        <a:lnSpc>
                          <a:spcPct val="107000"/>
                        </a:lnSpc>
                        <a:spcBef>
                          <a:spcPts val="0"/>
                        </a:spcBef>
                        <a:spcAft>
                          <a:spcPts val="0"/>
                        </a:spcAft>
                        <a:buFont typeface="+mj-lt"/>
                        <a:buAutoNum type="arabicPeriod"/>
                      </a:pPr>
                      <a:r>
                        <a:rPr lang="en-US" sz="1600" dirty="0">
                          <a:effectLst/>
                        </a:rPr>
                        <a:t>What type of staff works on </a:t>
                      </a:r>
                      <a:r>
                        <a:rPr lang="en-US" sz="1400" dirty="0">
                          <a:effectLst/>
                        </a:rPr>
                        <a:t>rules</a:t>
                      </a:r>
                      <a:r>
                        <a:rPr lang="en-US" sz="1600" dirty="0">
                          <a:effectLst/>
                        </a:rPr>
                        <a:t>? 29 responded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highlight>
                            <a:srgbClr val="FFFF00"/>
                          </a:highlight>
                        </a:rPr>
                        <a:t>14 specialist = 63.64%</a:t>
                      </a:r>
                      <a:endParaRPr lang="en-US" sz="1600">
                        <a:effectLst/>
                      </a:endParaRPr>
                    </a:p>
                    <a:p>
                      <a:pPr marL="0" marR="0">
                        <a:lnSpc>
                          <a:spcPct val="107000"/>
                        </a:lnSpc>
                        <a:spcBef>
                          <a:spcPts val="0"/>
                        </a:spcBef>
                        <a:spcAft>
                          <a:spcPts val="0"/>
                        </a:spcAft>
                      </a:pPr>
                      <a:r>
                        <a:rPr lang="en-US" sz="1600">
                          <a:effectLst/>
                        </a:rPr>
                        <a:t>11 Scientific = 50%</a:t>
                      </a:r>
                    </a:p>
                    <a:p>
                      <a:pPr marL="0" marR="0">
                        <a:lnSpc>
                          <a:spcPct val="107000"/>
                        </a:lnSpc>
                        <a:spcBef>
                          <a:spcPts val="0"/>
                        </a:spcBef>
                        <a:spcAft>
                          <a:spcPts val="0"/>
                        </a:spcAft>
                      </a:pPr>
                      <a:r>
                        <a:rPr lang="en-US" sz="1600">
                          <a:effectLst/>
                        </a:rPr>
                        <a:t>5 Clerical = 22.73%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rPr>
                        <a:t>Rules are written by professional staff with clerical support.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extLst>
                  <a:ext uri="{0D108BD9-81ED-4DB2-BD59-A6C34878D82A}">
                    <a16:rowId xmlns:a16="http://schemas.microsoft.com/office/drawing/2014/main" val="4045430542"/>
                  </a:ext>
                </a:extLst>
              </a:tr>
              <a:tr h="4043156">
                <a:tc>
                  <a:txBody>
                    <a:bodyPr/>
                    <a:lstStyle/>
                    <a:p>
                      <a:pPr marL="342900" marR="0" lvl="0" indent="-342900">
                        <a:lnSpc>
                          <a:spcPct val="107000"/>
                        </a:lnSpc>
                        <a:spcBef>
                          <a:spcPts val="0"/>
                        </a:spcBef>
                        <a:spcAft>
                          <a:spcPts val="0"/>
                        </a:spcAft>
                        <a:buFont typeface="+mj-lt"/>
                        <a:buAutoNum type="arabicPeriod"/>
                      </a:pPr>
                      <a:r>
                        <a:rPr lang="en-US" sz="1600">
                          <a:effectLst/>
                        </a:rPr>
                        <a:t>What are the major barriers or constraints to keeping rules up-to-date/promulgating new rules? 26 Answered, 3 skipped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a:effectLst/>
                        </a:rPr>
                        <a:t>Training:  Updated guide &amp; documents esp. SBRRB process, want orientation, training, workshops.  4 respondents</a:t>
                      </a:r>
                    </a:p>
                    <a:p>
                      <a:pPr marL="0" marR="0">
                        <a:lnSpc>
                          <a:spcPct val="107000"/>
                        </a:lnSpc>
                        <a:spcBef>
                          <a:spcPts val="0"/>
                        </a:spcBef>
                        <a:spcAft>
                          <a:spcPts val="0"/>
                        </a:spcAft>
                      </a:pPr>
                      <a:r>
                        <a:rPr lang="en-US" sz="1600">
                          <a:effectLst/>
                          <a:highlight>
                            <a:srgbClr val="FFFF00"/>
                          </a:highlight>
                        </a:rPr>
                        <a:t>Staffing issues: no time, volunteer board w/no staff or budget, lack of experience, setting up technical committee, need good writer.</a:t>
                      </a:r>
                      <a:r>
                        <a:rPr lang="en-US" sz="1600">
                          <a:effectLst/>
                        </a:rPr>
                        <a:t>  10 respondents</a:t>
                      </a:r>
                    </a:p>
                    <a:p>
                      <a:pPr marL="0" marR="0">
                        <a:lnSpc>
                          <a:spcPct val="107000"/>
                        </a:lnSpc>
                        <a:spcBef>
                          <a:spcPts val="0"/>
                        </a:spcBef>
                        <a:spcAft>
                          <a:spcPts val="0"/>
                        </a:spcAft>
                      </a:pPr>
                      <a:r>
                        <a:rPr lang="en-US" sz="1600">
                          <a:effectLst/>
                        </a:rPr>
                        <a:t>Process is long:  Long approval process, lengthy process, coordination of hearings process on the neighbor islands or sites using VCC, ads in paper takes time, complex process.  8 respondents</a:t>
                      </a:r>
                    </a:p>
                    <a:p>
                      <a:pPr marL="0" marR="0">
                        <a:lnSpc>
                          <a:spcPct val="107000"/>
                        </a:lnSpc>
                        <a:spcBef>
                          <a:spcPts val="0"/>
                        </a:spcBef>
                        <a:spcAft>
                          <a:spcPts val="0"/>
                        </a:spcAft>
                      </a:pPr>
                      <a:r>
                        <a:rPr lang="en-US" sz="1600">
                          <a:effectLst/>
                        </a:rPr>
                        <a:t>Deputy Attorney General:  takes time going to AG, limited support from AG. 2 respondents </a:t>
                      </a:r>
                    </a:p>
                    <a:p>
                      <a:pPr marL="0" marR="0">
                        <a:lnSpc>
                          <a:spcPct val="107000"/>
                        </a:lnSpc>
                        <a:spcBef>
                          <a:spcPts val="0"/>
                        </a:spcBef>
                        <a:spcAft>
                          <a:spcPts val="0"/>
                        </a:spcAft>
                      </a:pPr>
                      <a:r>
                        <a:rPr lang="en-US" sz="1600">
                          <a:effectLst/>
                        </a:rPr>
                        <a:t>Formatting document:  Ramseyer, rules format. 2 respondents </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tc>
                  <a:txBody>
                    <a:bodyPr/>
                    <a:lstStyle/>
                    <a:p>
                      <a:pPr marL="0" marR="0">
                        <a:lnSpc>
                          <a:spcPct val="107000"/>
                        </a:lnSpc>
                        <a:spcBef>
                          <a:spcPts val="0"/>
                        </a:spcBef>
                        <a:spcAft>
                          <a:spcPts val="0"/>
                        </a:spcAft>
                      </a:pPr>
                      <a:r>
                        <a:rPr lang="en-US" sz="1600" dirty="0">
                          <a:effectLst/>
                        </a:rPr>
                        <a:t>Staffing issues are the major concern from programs in promulgating rules.  Also, to be considered is that the process needs to be clear and useful tools would be welcomed.</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788" marR="66788" marT="0" marB="0"/>
                </a:tc>
                <a:extLst>
                  <a:ext uri="{0D108BD9-81ED-4DB2-BD59-A6C34878D82A}">
                    <a16:rowId xmlns:a16="http://schemas.microsoft.com/office/drawing/2014/main" val="1489182401"/>
                  </a:ext>
                </a:extLst>
              </a:tr>
            </a:tbl>
          </a:graphicData>
        </a:graphic>
      </p:graphicFrame>
    </p:spTree>
    <p:extLst>
      <p:ext uri="{BB962C8B-B14F-4D97-AF65-F5344CB8AC3E}">
        <p14:creationId xmlns:p14="http://schemas.microsoft.com/office/powerpoint/2010/main" val="260835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5367595"/>
              </p:ext>
            </p:extLst>
          </p:nvPr>
        </p:nvGraphicFramePr>
        <p:xfrm>
          <a:off x="336203" y="296098"/>
          <a:ext cx="11514125" cy="6529928"/>
        </p:xfrm>
        <a:graphic>
          <a:graphicData uri="http://schemas.openxmlformats.org/drawingml/2006/table">
            <a:tbl>
              <a:tblPr firstRow="1" firstCol="1" bandRow="1">
                <a:tableStyleId>{5C22544A-7EE6-4342-B048-85BDC9FD1C3A}</a:tableStyleId>
              </a:tblPr>
              <a:tblGrid>
                <a:gridCol w="3837221">
                  <a:extLst>
                    <a:ext uri="{9D8B030D-6E8A-4147-A177-3AD203B41FA5}">
                      <a16:colId xmlns:a16="http://schemas.microsoft.com/office/drawing/2014/main" val="2919064164"/>
                    </a:ext>
                  </a:extLst>
                </a:gridCol>
                <a:gridCol w="4801451">
                  <a:extLst>
                    <a:ext uri="{9D8B030D-6E8A-4147-A177-3AD203B41FA5}">
                      <a16:colId xmlns:a16="http://schemas.microsoft.com/office/drawing/2014/main" val="1016164290"/>
                    </a:ext>
                  </a:extLst>
                </a:gridCol>
                <a:gridCol w="2875453">
                  <a:extLst>
                    <a:ext uri="{9D8B030D-6E8A-4147-A177-3AD203B41FA5}">
                      <a16:colId xmlns:a16="http://schemas.microsoft.com/office/drawing/2014/main" val="3331013529"/>
                    </a:ext>
                  </a:extLst>
                </a:gridCol>
              </a:tblGrid>
              <a:tr h="1605746">
                <a:tc>
                  <a:txBody>
                    <a:bodyPr/>
                    <a:lstStyle/>
                    <a:p>
                      <a:pPr marL="342900" marR="0" lvl="0" indent="-342900">
                        <a:lnSpc>
                          <a:spcPct val="107000"/>
                        </a:lnSpc>
                        <a:spcBef>
                          <a:spcPts val="0"/>
                        </a:spcBef>
                        <a:spcAft>
                          <a:spcPts val="0"/>
                        </a:spcAft>
                        <a:buFont typeface="+mj-lt"/>
                        <a:buAutoNum type="arabicPeriod"/>
                      </a:pPr>
                      <a:r>
                        <a:rPr lang="en-US" sz="1400">
                          <a:effectLst/>
                        </a:rPr>
                        <a:t>How much staff time is spent working on rules per month/year?  27 responded, 2 skipped.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a:effectLst/>
                        </a:rPr>
                        <a:t>0-10 hours per month depending on where rule is in process.</a:t>
                      </a:r>
                    </a:p>
                    <a:p>
                      <a:pPr marL="0" marR="0">
                        <a:lnSpc>
                          <a:spcPct val="107000"/>
                        </a:lnSpc>
                        <a:spcBef>
                          <a:spcPts val="0"/>
                        </a:spcBef>
                        <a:spcAft>
                          <a:spcPts val="0"/>
                        </a:spcAft>
                      </a:pPr>
                      <a:r>
                        <a:rPr lang="en-US" sz="1400">
                          <a:effectLst/>
                        </a:rPr>
                        <a:t>25-30 hrs.</a:t>
                      </a:r>
                    </a:p>
                    <a:p>
                      <a:pPr marL="0" marR="0">
                        <a:lnSpc>
                          <a:spcPct val="107000"/>
                        </a:lnSpc>
                        <a:spcBef>
                          <a:spcPts val="0"/>
                        </a:spcBef>
                        <a:spcAft>
                          <a:spcPts val="0"/>
                        </a:spcAft>
                      </a:pPr>
                      <a:r>
                        <a:rPr lang="en-US" sz="1400">
                          <a:effectLst/>
                        </a:rPr>
                        <a:t>40-80 hrs.</a:t>
                      </a:r>
                    </a:p>
                    <a:p>
                      <a:pPr marL="0" marR="0">
                        <a:lnSpc>
                          <a:spcPct val="107000"/>
                        </a:lnSpc>
                        <a:spcBef>
                          <a:spcPts val="0"/>
                        </a:spcBef>
                        <a:spcAft>
                          <a:spcPts val="0"/>
                        </a:spcAft>
                      </a:pPr>
                      <a:r>
                        <a:rPr lang="en-US" sz="1400">
                          <a:effectLst/>
                          <a:sym typeface="Symbol" panose="05050102010706020507" pitchFamily="18" charset="2"/>
                        </a:rPr>
                        <a:t></a:t>
                      </a:r>
                      <a:r>
                        <a:rPr lang="en-US" sz="1400">
                          <a:effectLst/>
                        </a:rPr>
                        <a:t>500 hours per year</a:t>
                      </a:r>
                    </a:p>
                    <a:p>
                      <a:pPr marL="0" marR="0">
                        <a:lnSpc>
                          <a:spcPct val="107000"/>
                        </a:lnSpc>
                        <a:spcBef>
                          <a:spcPts val="0"/>
                        </a:spcBef>
                        <a:spcAft>
                          <a:spcPts val="0"/>
                        </a:spcAft>
                      </a:pPr>
                      <a:r>
                        <a:rPr lang="en-US" sz="1400">
                          <a:effectLst/>
                        </a:rPr>
                        <a:t>Non-routine task</a:t>
                      </a:r>
                    </a:p>
                    <a:p>
                      <a:pPr marL="0" marR="0">
                        <a:lnSpc>
                          <a:spcPct val="107000"/>
                        </a:lnSpc>
                        <a:spcBef>
                          <a:spcPts val="0"/>
                        </a:spcBef>
                        <a:spcAft>
                          <a:spcPts val="0"/>
                        </a:spcAft>
                      </a:pPr>
                      <a:r>
                        <a:rPr lang="en-US" sz="1400">
                          <a:effectLst/>
                        </a:rPr>
                        <a:t>1-3 days per month</a:t>
                      </a:r>
                    </a:p>
                    <a:p>
                      <a:pPr marL="0" marR="0">
                        <a:lnSpc>
                          <a:spcPct val="107000"/>
                        </a:lnSpc>
                        <a:spcBef>
                          <a:spcPts val="0"/>
                        </a:spcBef>
                        <a:spcAft>
                          <a:spcPts val="0"/>
                        </a:spcAft>
                      </a:pPr>
                      <a:r>
                        <a:rPr lang="en-US" sz="1400">
                          <a:effectLst/>
                        </a:rPr>
                        <a:t>20% of time over 3 year period.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a:effectLst/>
                        </a:rPr>
                        <a:t>The time programs spend on rules varies per program, experience, and need.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extLst>
                  <a:ext uri="{0D108BD9-81ED-4DB2-BD59-A6C34878D82A}">
                    <a16:rowId xmlns:a16="http://schemas.microsoft.com/office/drawing/2014/main" val="4027617287"/>
                  </a:ext>
                </a:extLst>
              </a:tr>
              <a:tr h="2211243">
                <a:tc>
                  <a:txBody>
                    <a:bodyPr/>
                    <a:lstStyle/>
                    <a:p>
                      <a:pPr marL="342900" marR="0" lvl="0" indent="-342900">
                        <a:lnSpc>
                          <a:spcPct val="107000"/>
                        </a:lnSpc>
                        <a:spcBef>
                          <a:spcPts val="0"/>
                        </a:spcBef>
                        <a:spcAft>
                          <a:spcPts val="0"/>
                        </a:spcAft>
                        <a:buFont typeface="+mj-lt"/>
                        <a:buAutoNum type="arabicPeriod"/>
                      </a:pPr>
                      <a:r>
                        <a:rPr lang="en-US" sz="1400">
                          <a:effectLst/>
                        </a:rPr>
                        <a:t>What suggestions do you have to improve the rules experience?</a:t>
                      </a:r>
                    </a:p>
                    <a:p>
                      <a:pPr marL="0" marR="0">
                        <a:lnSpc>
                          <a:spcPct val="107000"/>
                        </a:lnSpc>
                        <a:spcBef>
                          <a:spcPts val="0"/>
                        </a:spcBef>
                        <a:spcAft>
                          <a:spcPts val="0"/>
                        </a:spcAft>
                      </a:pPr>
                      <a:r>
                        <a:rPr lang="en-US" sz="1400">
                          <a:effectLst/>
                        </a:rPr>
                        <a:t>       26 responded, 3 skipped.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dirty="0">
                          <a:effectLst/>
                          <a:highlight>
                            <a:srgbClr val="FFFF00"/>
                          </a:highlight>
                        </a:rPr>
                        <a:t>Training session, orientation and help along the way, flow chart of process and training,</a:t>
                      </a:r>
                      <a:endParaRPr lang="en-US" sz="1400" dirty="0">
                        <a:effectLst/>
                      </a:endParaRPr>
                    </a:p>
                    <a:p>
                      <a:pPr marL="0" marR="0">
                        <a:lnSpc>
                          <a:spcPct val="107000"/>
                        </a:lnSpc>
                        <a:spcBef>
                          <a:spcPts val="0"/>
                        </a:spcBef>
                        <a:spcAft>
                          <a:spcPts val="0"/>
                        </a:spcAft>
                      </a:pPr>
                      <a:r>
                        <a:rPr lang="en-US" sz="1400" dirty="0">
                          <a:effectLst/>
                          <a:highlight>
                            <a:srgbClr val="FFFF00"/>
                          </a:highlight>
                        </a:rPr>
                        <a:t>Workshop and formatting.</a:t>
                      </a:r>
                      <a:endParaRPr lang="en-US" sz="1400" dirty="0">
                        <a:effectLst/>
                      </a:endParaRPr>
                    </a:p>
                    <a:p>
                      <a:pPr marL="0" marR="0">
                        <a:lnSpc>
                          <a:spcPct val="107000"/>
                        </a:lnSpc>
                        <a:spcBef>
                          <a:spcPts val="0"/>
                        </a:spcBef>
                        <a:spcAft>
                          <a:spcPts val="0"/>
                        </a:spcAft>
                      </a:pPr>
                      <a:r>
                        <a:rPr lang="en-US" sz="1400" dirty="0">
                          <a:effectLst/>
                        </a:rPr>
                        <a:t>Support from rule making specialists, centralized office is good with experts.</a:t>
                      </a:r>
                    </a:p>
                    <a:p>
                      <a:pPr marL="0" marR="0">
                        <a:lnSpc>
                          <a:spcPct val="107000"/>
                        </a:lnSpc>
                        <a:spcBef>
                          <a:spcPts val="0"/>
                        </a:spcBef>
                        <a:spcAft>
                          <a:spcPts val="0"/>
                        </a:spcAft>
                      </a:pPr>
                      <a:r>
                        <a:rPr lang="en-US" sz="1400" dirty="0">
                          <a:effectLst/>
                        </a:rPr>
                        <a:t>Clearer examples on formatting.</a:t>
                      </a:r>
                    </a:p>
                    <a:p>
                      <a:pPr marL="0" marR="0">
                        <a:lnSpc>
                          <a:spcPct val="107000"/>
                        </a:lnSpc>
                        <a:spcBef>
                          <a:spcPts val="0"/>
                        </a:spcBef>
                        <a:spcAft>
                          <a:spcPts val="0"/>
                        </a:spcAft>
                      </a:pPr>
                      <a:r>
                        <a:rPr lang="en-US" sz="1400" dirty="0">
                          <a:effectLst/>
                        </a:rPr>
                        <a:t>Set benchmarks.</a:t>
                      </a:r>
                    </a:p>
                    <a:p>
                      <a:pPr marL="0" marR="0">
                        <a:lnSpc>
                          <a:spcPct val="107000"/>
                        </a:lnSpc>
                        <a:spcBef>
                          <a:spcPts val="0"/>
                        </a:spcBef>
                        <a:spcAft>
                          <a:spcPts val="0"/>
                        </a:spcAft>
                      </a:pPr>
                      <a:r>
                        <a:rPr lang="en-US" sz="1400" dirty="0">
                          <a:effectLst/>
                        </a:rPr>
                        <a:t>Electronic system for routing.</a:t>
                      </a:r>
                    </a:p>
                    <a:p>
                      <a:pPr marL="0" marR="0">
                        <a:lnSpc>
                          <a:spcPct val="107000"/>
                        </a:lnSpc>
                        <a:spcBef>
                          <a:spcPts val="0"/>
                        </a:spcBef>
                        <a:spcAft>
                          <a:spcPts val="0"/>
                        </a:spcAft>
                      </a:pPr>
                      <a:r>
                        <a:rPr lang="en-US" sz="1400" dirty="0">
                          <a:effectLst/>
                        </a:rPr>
                        <a:t>Clerical support and staffing needed.</a:t>
                      </a:r>
                    </a:p>
                    <a:p>
                      <a:pPr marL="0" marR="0">
                        <a:lnSpc>
                          <a:spcPct val="107000"/>
                        </a:lnSpc>
                        <a:spcBef>
                          <a:spcPts val="0"/>
                        </a:spcBef>
                        <a:spcAft>
                          <a:spcPts val="0"/>
                        </a:spcAft>
                      </a:pPr>
                      <a:r>
                        <a:rPr lang="en-US" sz="1400" dirty="0">
                          <a:effectLst/>
                        </a:rPr>
                        <a:t>Program needs resources to write rules. </a:t>
                      </a:r>
                    </a:p>
                    <a:p>
                      <a:pPr marL="0" marR="0">
                        <a:lnSpc>
                          <a:spcPct val="107000"/>
                        </a:lnSpc>
                        <a:spcBef>
                          <a:spcPts val="0"/>
                        </a:spcBef>
                        <a:spcAft>
                          <a:spcPts val="0"/>
                        </a:spcAft>
                      </a:pPr>
                      <a:r>
                        <a:rPr lang="en-US" sz="1400" dirty="0">
                          <a:effectLst/>
                        </a:rPr>
                        <a:t>AG delays are 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a:effectLst/>
                        </a:rPr>
                        <a:t>Respondents commented that a clear process would help along with good training or an orientation on rule promulgation.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extLst>
                  <a:ext uri="{0D108BD9-81ED-4DB2-BD59-A6C34878D82A}">
                    <a16:rowId xmlns:a16="http://schemas.microsoft.com/office/drawing/2014/main" val="1001326587"/>
                  </a:ext>
                </a:extLst>
              </a:tr>
              <a:tr h="2413074">
                <a:tc>
                  <a:txBody>
                    <a:bodyPr/>
                    <a:lstStyle/>
                    <a:p>
                      <a:pPr marL="342900" marR="0" lvl="0" indent="-342900">
                        <a:lnSpc>
                          <a:spcPct val="107000"/>
                        </a:lnSpc>
                        <a:spcBef>
                          <a:spcPts val="0"/>
                        </a:spcBef>
                        <a:spcAft>
                          <a:spcPts val="0"/>
                        </a:spcAft>
                        <a:buFont typeface="+mj-lt"/>
                        <a:buAutoNum type="arabicPeriod"/>
                      </a:pPr>
                      <a:r>
                        <a:rPr lang="en-US" sz="1400">
                          <a:effectLst/>
                        </a:rPr>
                        <a:t>What tools/templates/resources do you find useful in your program to develop rules?</a:t>
                      </a:r>
                    </a:p>
                    <a:p>
                      <a:pPr marL="213995" marR="0">
                        <a:lnSpc>
                          <a:spcPct val="107000"/>
                        </a:lnSpc>
                        <a:spcBef>
                          <a:spcPts val="0"/>
                        </a:spcBef>
                        <a:spcAft>
                          <a:spcPts val="0"/>
                        </a:spcAft>
                      </a:pPr>
                      <a:r>
                        <a:rPr lang="en-US" sz="1400">
                          <a:effectLst/>
                        </a:rPr>
                        <a:t>26 responded, 3 skipped.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a:effectLst/>
                          <a:highlight>
                            <a:srgbClr val="FFFF00"/>
                          </a:highlight>
                        </a:rPr>
                        <a:t>Hawaii Administrative Rules Manual.</a:t>
                      </a:r>
                      <a:r>
                        <a:rPr lang="en-US" sz="1400">
                          <a:effectLst/>
                        </a:rPr>
                        <a:t> – 7 respondents</a:t>
                      </a:r>
                    </a:p>
                    <a:p>
                      <a:pPr marL="0" marR="0">
                        <a:lnSpc>
                          <a:spcPct val="107000"/>
                        </a:lnSpc>
                        <a:spcBef>
                          <a:spcPts val="0"/>
                        </a:spcBef>
                        <a:spcAft>
                          <a:spcPts val="0"/>
                        </a:spcAft>
                      </a:pPr>
                      <a:r>
                        <a:rPr lang="en-US" sz="1400">
                          <a:effectLst/>
                        </a:rPr>
                        <a:t>Other staff who have gone through process or historical documents. – 5 respondents</a:t>
                      </a:r>
                    </a:p>
                    <a:p>
                      <a:pPr marL="0" marR="0">
                        <a:lnSpc>
                          <a:spcPct val="107000"/>
                        </a:lnSpc>
                        <a:spcBef>
                          <a:spcPts val="0"/>
                        </a:spcBef>
                        <a:spcAft>
                          <a:spcPts val="0"/>
                        </a:spcAft>
                      </a:pPr>
                      <a:r>
                        <a:rPr lang="en-US" sz="1400">
                          <a:effectLst/>
                        </a:rPr>
                        <a:t>OPPPD. – 3 respondents</a:t>
                      </a:r>
                    </a:p>
                    <a:p>
                      <a:pPr marL="0" marR="0">
                        <a:lnSpc>
                          <a:spcPct val="107000"/>
                        </a:lnSpc>
                        <a:spcBef>
                          <a:spcPts val="0"/>
                        </a:spcBef>
                        <a:spcAft>
                          <a:spcPts val="0"/>
                        </a:spcAft>
                      </a:pPr>
                      <a:r>
                        <a:rPr lang="en-US" sz="1400">
                          <a:effectLst/>
                        </a:rPr>
                        <a:t>Updated flow chart/Manual on the process. – 2 respondents</a:t>
                      </a:r>
                    </a:p>
                    <a:p>
                      <a:pPr marL="0" marR="0">
                        <a:lnSpc>
                          <a:spcPct val="107000"/>
                        </a:lnSpc>
                        <a:spcBef>
                          <a:spcPts val="0"/>
                        </a:spcBef>
                        <a:spcAft>
                          <a:spcPts val="0"/>
                        </a:spcAft>
                      </a:pPr>
                      <a:r>
                        <a:rPr lang="en-US" sz="1400">
                          <a:effectLst/>
                        </a:rPr>
                        <a:t>Format help like Adobe, other states and regulations. – 9 respondents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tc>
                  <a:txBody>
                    <a:bodyPr/>
                    <a:lstStyle/>
                    <a:p>
                      <a:pPr marL="0" marR="0">
                        <a:lnSpc>
                          <a:spcPct val="107000"/>
                        </a:lnSpc>
                        <a:spcBef>
                          <a:spcPts val="0"/>
                        </a:spcBef>
                        <a:spcAft>
                          <a:spcPts val="0"/>
                        </a:spcAft>
                      </a:pPr>
                      <a:r>
                        <a:rPr lang="en-US" sz="1400" dirty="0">
                          <a:effectLst/>
                        </a:rPr>
                        <a:t>Respondents felt that the Hawaii Administrative Rules Manual was the most helpful.  Additionally, respondents would specifically appreciate help with the use templates to assist in formatting and figuring out what to do based on examples.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000" marR="61000" marT="0" marB="0"/>
                </a:tc>
                <a:extLst>
                  <a:ext uri="{0D108BD9-81ED-4DB2-BD59-A6C34878D82A}">
                    <a16:rowId xmlns:a16="http://schemas.microsoft.com/office/drawing/2014/main" val="2709088499"/>
                  </a:ext>
                </a:extLst>
              </a:tr>
            </a:tbl>
          </a:graphicData>
        </a:graphic>
      </p:graphicFrame>
    </p:spTree>
    <p:extLst>
      <p:ext uri="{BB962C8B-B14F-4D97-AF65-F5344CB8AC3E}">
        <p14:creationId xmlns:p14="http://schemas.microsoft.com/office/powerpoint/2010/main" val="4069574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834</Words>
  <Application>Microsoft Office PowerPoint</Application>
  <PresentationFormat>Widescreen</PresentationFormat>
  <Paragraphs>108</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9" baseType="lpstr">
      <vt:lpstr>Arial</vt:lpstr>
      <vt:lpstr>Calibri</vt:lpstr>
      <vt:lpstr>Calibri Light</vt:lpstr>
      <vt:lpstr>Symbol</vt:lpstr>
      <vt:lpstr>Times New Roman</vt:lpstr>
      <vt:lpstr>Office Theme</vt:lpstr>
      <vt:lpstr>Acrobat Document</vt:lpstr>
      <vt:lpstr>Microsoft Word 97 - 2003 Document</vt:lpstr>
      <vt:lpstr>Hawaii’s Administrative Rules Improvement Initiative</vt:lpstr>
      <vt:lpstr>The Aloha State: Fast Facts</vt:lpstr>
      <vt:lpstr>State Government</vt:lpstr>
      <vt:lpstr>PowerPoint Presentation</vt:lpstr>
      <vt:lpstr>Administrative Rules Policy Framework</vt:lpstr>
      <vt:lpstr>Artifacts of Administrative Rule Making</vt:lpstr>
      <vt:lpstr>PowerPoint Presentation</vt:lpstr>
      <vt:lpstr>PowerPoint Presentation</vt:lpstr>
      <vt:lpstr>PowerPoint Presentation</vt:lpstr>
      <vt:lpstr>OMG HELP</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Hawaii’s Administrative Rules Improvement Initiative</dc:title>
  <dc:creator>Kim, Lorrin J.</dc:creator>
  <cp:lastModifiedBy>Kim, Lorrin J.</cp:lastModifiedBy>
  <cp:revision>20</cp:revision>
  <dcterms:created xsi:type="dcterms:W3CDTF">2017-07-07T23:58:49Z</dcterms:created>
  <dcterms:modified xsi:type="dcterms:W3CDTF">2017-07-09T17:33:47Z</dcterms:modified>
</cp:coreProperties>
</file>